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5" r:id="rId1"/>
  </p:sldMasterIdLst>
  <p:notesMasterIdLst>
    <p:notesMasterId r:id="rId46"/>
  </p:notesMasterIdLst>
  <p:handoutMasterIdLst>
    <p:handoutMasterId r:id="rId47"/>
  </p:handoutMasterIdLst>
  <p:sldIdLst>
    <p:sldId id="2189" r:id="rId2"/>
    <p:sldId id="2169" r:id="rId3"/>
    <p:sldId id="2170" r:id="rId4"/>
    <p:sldId id="2171" r:id="rId5"/>
    <p:sldId id="1805" r:id="rId6"/>
    <p:sldId id="257" r:id="rId7"/>
    <p:sldId id="1821" r:id="rId8"/>
    <p:sldId id="2213" r:id="rId9"/>
    <p:sldId id="259" r:id="rId10"/>
    <p:sldId id="260" r:id="rId11"/>
    <p:sldId id="268" r:id="rId12"/>
    <p:sldId id="1211" r:id="rId13"/>
    <p:sldId id="2212" r:id="rId14"/>
    <p:sldId id="2218" r:id="rId15"/>
    <p:sldId id="1096" r:id="rId16"/>
    <p:sldId id="2219" r:id="rId17"/>
    <p:sldId id="1824" r:id="rId18"/>
    <p:sldId id="2144" r:id="rId19"/>
    <p:sldId id="1823" r:id="rId20"/>
    <p:sldId id="2130" r:id="rId21"/>
    <p:sldId id="2220" r:id="rId22"/>
    <p:sldId id="262" r:id="rId23"/>
    <p:sldId id="2201" r:id="rId24"/>
    <p:sldId id="2172" r:id="rId25"/>
    <p:sldId id="1238" r:id="rId26"/>
    <p:sldId id="764" r:id="rId27"/>
    <p:sldId id="1794" r:id="rId28"/>
    <p:sldId id="1808" r:id="rId29"/>
    <p:sldId id="2209" r:id="rId30"/>
    <p:sldId id="2214" r:id="rId31"/>
    <p:sldId id="2215" r:id="rId32"/>
    <p:sldId id="1822" r:id="rId33"/>
    <p:sldId id="2210" r:id="rId34"/>
    <p:sldId id="2197" r:id="rId35"/>
    <p:sldId id="2176" r:id="rId36"/>
    <p:sldId id="2217" r:id="rId37"/>
    <p:sldId id="2224" r:id="rId38"/>
    <p:sldId id="2225" r:id="rId39"/>
    <p:sldId id="2226" r:id="rId40"/>
    <p:sldId id="2205" r:id="rId41"/>
    <p:sldId id="2221" r:id="rId42"/>
    <p:sldId id="2222" r:id="rId43"/>
    <p:sldId id="2223" r:id="rId44"/>
    <p:sldId id="1263" r:id="rId45"/>
  </p:sldIdLst>
  <p:sldSz cx="12192000" cy="6858000"/>
  <p:notesSz cx="6858000" cy="9144000"/>
  <p:defaultTextStyle>
    <a:defPPr>
      <a:defRPr lang="en-US"/>
    </a:defPPr>
    <a:lvl1pPr algn="l" defTabSz="58613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586130" algn="l" defTabSz="58613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1172261" algn="l" defTabSz="58613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758391" algn="l" defTabSz="58613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2344522" algn="l" defTabSz="58613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930652" algn="l" defTabSz="586130" rtl="0" eaLnBrk="1" latinLnBrk="0" hangingPunct="1">
      <a:defRPr kern="1200">
        <a:solidFill>
          <a:schemeClr val="tx1"/>
        </a:solidFill>
        <a:latin typeface="Arial" charset="0"/>
        <a:ea typeface="ＭＳ Ｐゴシック" charset="-128"/>
        <a:cs typeface="ＭＳ Ｐゴシック" charset="-128"/>
      </a:defRPr>
    </a:lvl6pPr>
    <a:lvl7pPr marL="3516782" algn="l" defTabSz="586130" rtl="0" eaLnBrk="1" latinLnBrk="0" hangingPunct="1">
      <a:defRPr kern="1200">
        <a:solidFill>
          <a:schemeClr val="tx1"/>
        </a:solidFill>
        <a:latin typeface="Arial" charset="0"/>
        <a:ea typeface="ＭＳ Ｐゴシック" charset="-128"/>
        <a:cs typeface="ＭＳ Ｐゴシック" charset="-128"/>
      </a:defRPr>
    </a:lvl7pPr>
    <a:lvl8pPr marL="4102913" algn="l" defTabSz="586130" rtl="0" eaLnBrk="1" latinLnBrk="0" hangingPunct="1">
      <a:defRPr kern="1200">
        <a:solidFill>
          <a:schemeClr val="tx1"/>
        </a:solidFill>
        <a:latin typeface="Arial" charset="0"/>
        <a:ea typeface="ＭＳ Ｐゴシック" charset="-128"/>
        <a:cs typeface="ＭＳ Ｐゴシック" charset="-128"/>
      </a:defRPr>
    </a:lvl8pPr>
    <a:lvl9pPr marL="4689043" algn="l" defTabSz="58613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s Vasiliadi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4078"/>
    <a:srgbClr val="C1C1C1"/>
    <a:srgbClr val="C90116"/>
    <a:srgbClr val="29528C"/>
    <a:srgbClr val="522E92"/>
    <a:srgbClr val="1E4179"/>
    <a:srgbClr val="1F3F7A"/>
    <a:srgbClr val="629FC3"/>
    <a:srgbClr val="558ED5"/>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33" autoAdjust="0"/>
    <p:restoredTop sz="80986" autoAdjust="0"/>
  </p:normalViewPr>
  <p:slideViewPr>
    <p:cSldViewPr snapToGrid="0" snapToObjects="1">
      <p:cViewPr>
        <p:scale>
          <a:sx n="80" d="100"/>
          <a:sy n="80" d="100"/>
        </p:scale>
        <p:origin x="360" y="25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3" d="100"/>
        <a:sy n="93" d="100"/>
      </p:scale>
      <p:origin x="0" y="53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dirty="0" smtClean="0">
                <a:latin typeface="Arial" pitchFamily="-108" charset="0"/>
                <a:ea typeface="ＭＳ Ｐゴシック" pitchFamily="-108" charset="-128"/>
                <a:cs typeface="ＭＳ Ｐゴシック" pitchFamily="-108" charset="-128"/>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smtClean="0">
                <a:latin typeface="Arial" pitchFamily="-108" charset="0"/>
                <a:ea typeface="ＭＳ Ｐゴシック" pitchFamily="-108" charset="-128"/>
                <a:cs typeface="ＭＳ Ｐゴシック" pitchFamily="-108" charset="-128"/>
              </a:defRPr>
            </a:lvl1pPr>
          </a:lstStyle>
          <a:p>
            <a:pPr>
              <a:defRPr/>
            </a:pPr>
            <a:fld id="{3726BA98-09A7-D845-B362-7ACA0D031074}" type="datetimeFigureOut">
              <a:rPr lang="en-US"/>
              <a:pPr>
                <a:defRPr/>
              </a:pPr>
              <a:t>5/6/22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dirty="0" smtClean="0">
                <a:latin typeface="Arial" pitchFamily="-108" charset="0"/>
                <a:ea typeface="ＭＳ Ｐゴシック" pitchFamily="-108" charset="-128"/>
                <a:cs typeface="ＭＳ Ｐゴシック" pitchFamily="-108" charset="-128"/>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smtClean="0">
                <a:latin typeface="Arial" pitchFamily="-108" charset="0"/>
                <a:ea typeface="ＭＳ Ｐゴシック" pitchFamily="-108" charset="-128"/>
                <a:cs typeface="ＭＳ Ｐゴシック" pitchFamily="-108" charset="-128"/>
              </a:defRPr>
            </a:lvl1pPr>
          </a:lstStyle>
          <a:p>
            <a:pPr>
              <a:defRPr/>
            </a:pPr>
            <a:fld id="{F7EBBC22-62A2-DA42-A7E1-5CA8AEF0CF6D}" type="slidenum">
              <a:rPr lang="en-US"/>
              <a:pPr>
                <a:defRPr/>
              </a:pPr>
              <a:t>‹#›</a:t>
            </a:fld>
            <a:endParaRPr lang="en-US" dirty="0"/>
          </a:p>
        </p:txBody>
      </p:sp>
    </p:spTree>
    <p:extLst>
      <p:ext uri="{BB962C8B-B14F-4D97-AF65-F5344CB8AC3E}">
        <p14:creationId xmlns:p14="http://schemas.microsoft.com/office/powerpoint/2010/main" val="8064597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88D14DF8-0C36-4546-A1A8-1C89C0A9DD5A}" type="datetime1">
              <a:rPr lang="en-US"/>
              <a:pPr>
                <a:defRPr/>
              </a:pPr>
              <a:t>5/5/22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EFAF03E7-0DA5-084C-A73B-84F898909E97}" type="slidenum">
              <a:rPr lang="en-US"/>
              <a:pPr>
                <a:defRPr/>
              </a:pPr>
              <a:t>‹#›</a:t>
            </a:fld>
            <a:endParaRPr lang="en-US" dirty="0"/>
          </a:p>
        </p:txBody>
      </p:sp>
    </p:spTree>
    <p:extLst>
      <p:ext uri="{BB962C8B-B14F-4D97-AF65-F5344CB8AC3E}">
        <p14:creationId xmlns:p14="http://schemas.microsoft.com/office/powerpoint/2010/main" val="3369682925"/>
      </p:ext>
    </p:extLst>
  </p:cSld>
  <p:clrMap bg1="lt1" tx1="dk1" bg2="lt2" tx2="dk2" accent1="accent1" accent2="accent2" accent3="accent3" accent4="accent4" accent5="accent5" accent6="accent6" hlink="hlink" folHlink="folHlink"/>
  <p:hf hdr="0" ftr="0" dt="0"/>
  <p:notesStyle>
    <a:lvl1pPr algn="l" defTabSz="586130" rtl="0" eaLnBrk="0" fontAlgn="base" hangingPunct="0">
      <a:spcBef>
        <a:spcPct val="30000"/>
      </a:spcBef>
      <a:spcAft>
        <a:spcPct val="0"/>
      </a:spcAft>
      <a:defRPr sz="1538" kern="1200">
        <a:solidFill>
          <a:schemeClr val="tx1"/>
        </a:solidFill>
        <a:latin typeface="+mn-lt"/>
        <a:ea typeface="ＭＳ Ｐゴシック" pitchFamily="-108" charset="-128"/>
        <a:cs typeface="ＭＳ Ｐゴシック" pitchFamily="-108" charset="-128"/>
      </a:defRPr>
    </a:lvl1pPr>
    <a:lvl2pPr marL="586130" algn="l" defTabSz="586130" rtl="0" eaLnBrk="0" fontAlgn="base" hangingPunct="0">
      <a:spcBef>
        <a:spcPct val="30000"/>
      </a:spcBef>
      <a:spcAft>
        <a:spcPct val="0"/>
      </a:spcAft>
      <a:defRPr sz="1538" kern="1200">
        <a:solidFill>
          <a:schemeClr val="tx1"/>
        </a:solidFill>
        <a:latin typeface="+mn-lt"/>
        <a:ea typeface="ＭＳ Ｐゴシック" pitchFamily="-108" charset="-128"/>
        <a:cs typeface="+mn-cs"/>
      </a:defRPr>
    </a:lvl2pPr>
    <a:lvl3pPr marL="1172261" algn="l" defTabSz="586130" rtl="0" eaLnBrk="0" fontAlgn="base" hangingPunct="0">
      <a:spcBef>
        <a:spcPct val="30000"/>
      </a:spcBef>
      <a:spcAft>
        <a:spcPct val="0"/>
      </a:spcAft>
      <a:defRPr sz="1538" kern="1200">
        <a:solidFill>
          <a:schemeClr val="tx1"/>
        </a:solidFill>
        <a:latin typeface="+mn-lt"/>
        <a:ea typeface="ＭＳ Ｐゴシック" pitchFamily="-108" charset="-128"/>
        <a:cs typeface="+mn-cs"/>
      </a:defRPr>
    </a:lvl3pPr>
    <a:lvl4pPr marL="1758391" algn="l" defTabSz="586130" rtl="0" eaLnBrk="0" fontAlgn="base" hangingPunct="0">
      <a:spcBef>
        <a:spcPct val="30000"/>
      </a:spcBef>
      <a:spcAft>
        <a:spcPct val="0"/>
      </a:spcAft>
      <a:defRPr sz="1538" kern="1200">
        <a:solidFill>
          <a:schemeClr val="tx1"/>
        </a:solidFill>
        <a:latin typeface="+mn-lt"/>
        <a:ea typeface="ＭＳ Ｐゴシック" pitchFamily="-108" charset="-128"/>
        <a:cs typeface="+mn-cs"/>
      </a:defRPr>
    </a:lvl4pPr>
    <a:lvl5pPr marL="2344522" algn="l" defTabSz="586130" rtl="0" eaLnBrk="0" fontAlgn="base" hangingPunct="0">
      <a:spcBef>
        <a:spcPct val="30000"/>
      </a:spcBef>
      <a:spcAft>
        <a:spcPct val="0"/>
      </a:spcAft>
      <a:defRPr sz="1538" kern="1200">
        <a:solidFill>
          <a:schemeClr val="tx1"/>
        </a:solidFill>
        <a:latin typeface="+mn-lt"/>
        <a:ea typeface="ＭＳ Ｐゴシック" pitchFamily="-108" charset="-128"/>
        <a:cs typeface="+mn-cs"/>
      </a:defRPr>
    </a:lvl5pPr>
    <a:lvl6pPr marL="2930652" algn="l" defTabSz="586130" rtl="0" eaLnBrk="1" latinLnBrk="0" hangingPunct="1">
      <a:defRPr sz="1538" kern="1200">
        <a:solidFill>
          <a:schemeClr val="tx1"/>
        </a:solidFill>
        <a:latin typeface="+mn-lt"/>
        <a:ea typeface="+mn-ea"/>
        <a:cs typeface="+mn-cs"/>
      </a:defRPr>
    </a:lvl6pPr>
    <a:lvl7pPr marL="3516782" algn="l" defTabSz="586130" rtl="0" eaLnBrk="1" latinLnBrk="0" hangingPunct="1">
      <a:defRPr sz="1538" kern="1200">
        <a:solidFill>
          <a:schemeClr val="tx1"/>
        </a:solidFill>
        <a:latin typeface="+mn-lt"/>
        <a:ea typeface="+mn-ea"/>
        <a:cs typeface="+mn-cs"/>
      </a:defRPr>
    </a:lvl7pPr>
    <a:lvl8pPr marL="4102913" algn="l" defTabSz="586130" rtl="0" eaLnBrk="1" latinLnBrk="0" hangingPunct="1">
      <a:defRPr sz="1538" kern="1200">
        <a:solidFill>
          <a:schemeClr val="tx1"/>
        </a:solidFill>
        <a:latin typeface="+mn-lt"/>
        <a:ea typeface="+mn-ea"/>
        <a:cs typeface="+mn-cs"/>
      </a:defRPr>
    </a:lvl8pPr>
    <a:lvl9pPr marL="4689043" algn="l" defTabSz="586130"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dirty="0"/>
              <a:t>ABSTRACT SUBMITTED:</a:t>
            </a:r>
          </a:p>
          <a:p>
            <a:r>
              <a:rPr lang="en-US" sz="1538" kern="1200" dirty="0">
                <a:solidFill>
                  <a:schemeClr val="tx1"/>
                </a:solidFill>
                <a:effectLst/>
                <a:latin typeface="+mn-lt"/>
                <a:ea typeface="ＭＳ Ｐゴシック" pitchFamily="-108" charset="-128"/>
                <a:cs typeface="ＭＳ Ｐゴシック" pitchFamily="-108" charset="-128"/>
              </a:rPr>
              <a:t>The broad scope of a typical science gateway—to simplify access to shared data, computing and other resources—makes building such a gateway from scratch a daunting task. Investigators must be able to stage data from instruments (or other sources), submit compute jobs to analyze data, move data to more persistent storage, describe data products, and provide a means for collaborators to search, discover, reuse and augment these data products. Myriad tools are available to enable all these tasks but integrating them in a way that hides the complexity from users, is a challenge. </a:t>
            </a:r>
            <a:endParaRPr lang="en-US" dirty="0"/>
          </a:p>
          <a:p>
            <a:r>
              <a:rPr lang="en-US" sz="1538" kern="1200" dirty="0">
                <a:solidFill>
                  <a:schemeClr val="tx1"/>
                </a:solidFill>
                <a:effectLst/>
                <a:latin typeface="+mn-lt"/>
                <a:ea typeface="ＭＳ Ｐゴシック" pitchFamily="-108" charset="-128"/>
                <a:cs typeface="ＭＳ Ｐゴシック" pitchFamily="-108" charset="-128"/>
              </a:rPr>
              <a:t>In this tutorial we will describe an approach that bootstraps science gateway development based on the Modern Research Data Portal design pattern. The solution uses a set of open source tools that build on the established Django web framework, the ubiquitous OAuth2/OpenID connect standards for authentication/authorization, the widely deployed Globus service for research data management, and the nascent </a:t>
            </a:r>
            <a:r>
              <a:rPr lang="en-US" sz="1538" kern="1200" dirty="0" err="1">
                <a:solidFill>
                  <a:schemeClr val="tx1"/>
                </a:solidFill>
                <a:effectLst/>
                <a:latin typeface="+mn-lt"/>
                <a:ea typeface="ＭＳ Ｐゴシック" pitchFamily="-108" charset="-128"/>
                <a:cs typeface="ＭＳ Ｐゴシック" pitchFamily="-108" charset="-128"/>
              </a:rPr>
              <a:t>funcX</a:t>
            </a:r>
            <a:r>
              <a:rPr lang="en-US" sz="1538" kern="1200" dirty="0">
                <a:solidFill>
                  <a:schemeClr val="tx1"/>
                </a:solidFill>
                <a:effectLst/>
                <a:latin typeface="+mn-lt"/>
                <a:ea typeface="ＭＳ Ｐゴシック" pitchFamily="-108" charset="-128"/>
                <a:cs typeface="ＭＳ Ｐゴシック" pitchFamily="-108" charset="-128"/>
              </a:rPr>
              <a:t> functions-as-a-service platform. Attendees will learn how to rapidly deploy a science gateway that enables both automated computation at scale and data enhanced discovery of resulting data products. The emphasis will be on automating many of the required tasks so that gateway developers can focus on building differentiated, discipline-specific functionality rather than low- value—yet critical—supporting infrastructure. </a:t>
            </a:r>
            <a:endParaRPr lang="en-US" dirty="0"/>
          </a:p>
          <a:p>
            <a:endParaRPr lang="en-US" dirty="0"/>
          </a:p>
          <a:p>
            <a:r>
              <a:rPr lang="en-US" sz="1538" kern="1200" dirty="0">
                <a:solidFill>
                  <a:schemeClr val="tx1"/>
                </a:solidFill>
                <a:effectLst/>
                <a:latin typeface="+mn-lt"/>
                <a:ea typeface="ＭＳ Ｐゴシック" pitchFamily="-108" charset="-128"/>
                <a:cs typeface="ＭＳ Ｐゴシック" pitchFamily="-108" charset="-128"/>
              </a:rPr>
              <a:t>We will use the ALCF Community Data Co-Op as an exemplar to illustrate how these tools have been used to support large-scale collaborative research. We will describe the overall solution architecture and introduce attendees to the individual tools. Attendees will then use these tools to deploy and configure their own science gateway to support image analysis, description, indexing and search. </a:t>
            </a:r>
          </a:p>
          <a:p>
            <a:endParaRPr lang="en-US" dirty="0"/>
          </a:p>
          <a:p>
            <a:r>
              <a:rPr lang="en-US" sz="1538" kern="1200" dirty="0">
                <a:solidFill>
                  <a:schemeClr val="tx1"/>
                </a:solidFill>
                <a:effectLst/>
                <a:latin typeface="+mn-lt"/>
                <a:ea typeface="ＭＳ Ｐゴシック" pitchFamily="-108" charset="-128"/>
                <a:cs typeface="ＭＳ Ｐゴシック" pitchFamily="-108" charset="-128"/>
              </a:rPr>
              <a:t>The tutorial will comprise a mix of lectures, demonstration and hands-on exercises. Virtual machines will be provided for computation and for hosting the science gateway. The objective is for attendees to develop a high-level understanding of the various components and leave with working code that can serve as the starting point for their own science gateway implementation.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2</a:t>
            </a:fld>
            <a:endParaRPr lang="en-US" dirty="0"/>
          </a:p>
        </p:txBody>
      </p:sp>
    </p:spTree>
    <p:extLst>
      <p:ext uri="{BB962C8B-B14F-4D97-AF65-F5344CB8AC3E}">
        <p14:creationId xmlns:p14="http://schemas.microsoft.com/office/powerpoint/2010/main" val="2104213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1" name="Google Shape;23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12</a:t>
            </a:fld>
            <a:endParaRPr lang="en-US" dirty="0"/>
          </a:p>
        </p:txBody>
      </p:sp>
    </p:spTree>
    <p:extLst>
      <p:ext uri="{BB962C8B-B14F-4D97-AF65-F5344CB8AC3E}">
        <p14:creationId xmlns:p14="http://schemas.microsoft.com/office/powerpoint/2010/main" val="4103358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In practice, most projects mix and match these methods!  </a:t>
            </a:r>
          </a:p>
          <a:p>
            <a:r>
              <a:rPr lang="en-US" dirty="0"/>
              <a:t>Use the SDK or CLI for things that really have to be automated/integrated with your app (e.g., logging researchers in, setting permissions, running transfers).</a:t>
            </a:r>
          </a:p>
          <a:p>
            <a:r>
              <a:rPr lang="en-US" dirty="0"/>
              <a:t>Use the web app for things you only do once or are OK with doing manually (e.g., creating/configuring groups, creating/configuring guest collections).</a:t>
            </a:r>
          </a:p>
          <a:p>
            <a:endParaRPr lang="en-US" dirty="0"/>
          </a:p>
        </p:txBody>
      </p:sp>
      <p:sp>
        <p:nvSpPr>
          <p:cNvPr id="4" name="Slide Number Placeholder 3"/>
          <p:cNvSpPr>
            <a:spLocks noGrp="1"/>
          </p:cNvSpPr>
          <p:nvPr>
            <p:ph type="sldNum" sz="quarter" idx="5"/>
          </p:nvPr>
        </p:nvSpPr>
        <p:spPr/>
        <p:txBody>
          <a:bodyPr/>
          <a:lstStyle/>
          <a:p>
            <a:pPr>
              <a:defRPr/>
            </a:pPr>
            <a:fld id="{EFAF03E7-0DA5-084C-A73B-84F898909E97}" type="slidenum">
              <a:rPr lang="en-US" smtClean="0"/>
              <a:pPr>
                <a:defRPr/>
              </a:pPr>
              <a:t>13</a:t>
            </a:fld>
            <a:endParaRPr lang="en-US"/>
          </a:p>
        </p:txBody>
      </p:sp>
    </p:spTree>
    <p:extLst>
      <p:ext uri="{BB962C8B-B14F-4D97-AF65-F5344CB8AC3E}">
        <p14:creationId xmlns:p14="http://schemas.microsoft.com/office/powerpoint/2010/main" val="2670291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FAF03E7-0DA5-084C-A73B-84F898909E97}" type="slidenum">
              <a:rPr lang="en-US" smtClean="0"/>
              <a:pPr>
                <a:defRPr/>
              </a:pPr>
              <a:t>14</a:t>
            </a:fld>
            <a:endParaRPr lang="en-US" dirty="0"/>
          </a:p>
        </p:txBody>
      </p:sp>
    </p:spTree>
    <p:extLst>
      <p:ext uri="{BB962C8B-B14F-4D97-AF65-F5344CB8AC3E}">
        <p14:creationId xmlns:p14="http://schemas.microsoft.com/office/powerpoint/2010/main" val="3414259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a:t>Support high assurance service for use with protected data (e.g. HIPAA protected data)</a:t>
            </a:r>
            <a:endParaRPr lang="en-US" baseline="0"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15</a:t>
            </a:fld>
            <a:endParaRPr lang="en-US" dirty="0"/>
          </a:p>
        </p:txBody>
      </p:sp>
    </p:spTree>
    <p:extLst>
      <p:ext uri="{BB962C8B-B14F-4D97-AF65-F5344CB8AC3E}">
        <p14:creationId xmlns:p14="http://schemas.microsoft.com/office/powerpoint/2010/main" val="855574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FAF03E7-0DA5-084C-A73B-84F898909E97}" type="slidenum">
              <a:rPr lang="en-US" smtClean="0"/>
              <a:pPr>
                <a:defRPr/>
              </a:pPr>
              <a:t>16</a:t>
            </a:fld>
            <a:endParaRPr lang="en-US" dirty="0"/>
          </a:p>
        </p:txBody>
      </p:sp>
    </p:spTree>
    <p:extLst>
      <p:ext uri="{BB962C8B-B14F-4D97-AF65-F5344CB8AC3E}">
        <p14:creationId xmlns:p14="http://schemas.microsoft.com/office/powerpoint/2010/main" val="896047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FAF03E7-0DA5-084C-A73B-84F898909E97}" type="slidenum">
              <a:rPr lang="en-US" smtClean="0"/>
              <a:pPr>
                <a:defRPr/>
              </a:pPr>
              <a:t>17</a:t>
            </a:fld>
            <a:endParaRPr lang="en-US" dirty="0"/>
          </a:p>
        </p:txBody>
      </p:sp>
    </p:spTree>
    <p:extLst>
      <p:ext uri="{BB962C8B-B14F-4D97-AF65-F5344CB8AC3E}">
        <p14:creationId xmlns:p14="http://schemas.microsoft.com/office/powerpoint/2010/main" val="165761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FAF03E7-0DA5-084C-A73B-84F898909E97}" type="slidenum">
              <a:rPr lang="en-US" smtClean="0"/>
              <a:pPr>
                <a:defRPr/>
              </a:pPr>
              <a:t>21</a:t>
            </a:fld>
            <a:endParaRPr lang="en-US" dirty="0"/>
          </a:p>
        </p:txBody>
      </p:sp>
    </p:spTree>
    <p:extLst>
      <p:ext uri="{BB962C8B-B14F-4D97-AF65-F5344CB8AC3E}">
        <p14:creationId xmlns:p14="http://schemas.microsoft.com/office/powerpoint/2010/main" val="1274788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dddaccd41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5dddaccd41_0_2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1400"/>
              </a:spcBef>
              <a:spcAft>
                <a:spcPts val="0"/>
              </a:spcAft>
              <a:buClr>
                <a:schemeClr val="dk1"/>
              </a:buClr>
              <a:buSzPts val="1100"/>
              <a:buFont typeface="Arial"/>
              <a:buNone/>
            </a:pPr>
            <a:endParaRPr sz="1000" dirty="0"/>
          </a:p>
        </p:txBody>
      </p:sp>
      <p:sp>
        <p:nvSpPr>
          <p:cNvPr id="179" name="Google Shape;179;g5dddaccd41_0_25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dirty="0"/>
          </a:p>
        </p:txBody>
      </p:sp>
    </p:spTree>
    <p:extLst>
      <p:ext uri="{BB962C8B-B14F-4D97-AF65-F5344CB8AC3E}">
        <p14:creationId xmlns:p14="http://schemas.microsoft.com/office/powerpoint/2010/main" val="3790176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FAF03E7-0DA5-084C-A73B-84F898909E97}" type="slidenum">
              <a:rPr lang="en-US" smtClean="0"/>
              <a:pPr>
                <a:defRPr/>
              </a:pPr>
              <a:t>24</a:t>
            </a:fld>
            <a:endParaRPr lang="en-US" dirty="0"/>
          </a:p>
        </p:txBody>
      </p:sp>
    </p:spTree>
    <p:extLst>
      <p:ext uri="{BB962C8B-B14F-4D97-AF65-F5344CB8AC3E}">
        <p14:creationId xmlns:p14="http://schemas.microsoft.com/office/powerpoint/2010/main" val="2953037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FAF03E7-0DA5-084C-A73B-84F898909E97}" type="slidenum">
              <a:rPr lang="en-US" smtClean="0"/>
              <a:pPr>
                <a:defRPr/>
              </a:pPr>
              <a:t>3</a:t>
            </a:fld>
            <a:endParaRPr lang="en-US" dirty="0"/>
          </a:p>
        </p:txBody>
      </p:sp>
    </p:spTree>
    <p:extLst>
      <p:ext uri="{BB962C8B-B14F-4D97-AF65-F5344CB8AC3E}">
        <p14:creationId xmlns:p14="http://schemas.microsoft.com/office/powerpoint/2010/main" val="3428503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AF03E7-0DA5-084C-A73B-84F898909E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8251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FAF03E7-0DA5-084C-A73B-84F898909E97}" type="slidenum">
              <a:rPr lang="en-US" smtClean="0"/>
              <a:pPr>
                <a:defRPr/>
              </a:pPr>
              <a:t>28</a:t>
            </a:fld>
            <a:endParaRPr lang="en-US" dirty="0"/>
          </a:p>
        </p:txBody>
      </p:sp>
    </p:spTree>
    <p:extLst>
      <p:ext uri="{BB962C8B-B14F-4D97-AF65-F5344CB8AC3E}">
        <p14:creationId xmlns:p14="http://schemas.microsoft.com/office/powerpoint/2010/main" val="2047502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f805ac5797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gf805ac5797_0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8770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FAF03E7-0DA5-084C-A73B-84F898909E97}" type="slidenum">
              <a:rPr lang="en-US" smtClean="0"/>
              <a:pPr>
                <a:defRPr/>
              </a:pPr>
              <a:t>31</a:t>
            </a:fld>
            <a:endParaRPr lang="en-US" dirty="0"/>
          </a:p>
        </p:txBody>
      </p:sp>
    </p:spTree>
    <p:extLst>
      <p:ext uri="{BB962C8B-B14F-4D97-AF65-F5344CB8AC3E}">
        <p14:creationId xmlns:p14="http://schemas.microsoft.com/office/powerpoint/2010/main" val="989296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FAF03E7-0DA5-084C-A73B-84F898909E97}" type="slidenum">
              <a:rPr lang="en-US" smtClean="0"/>
              <a:pPr>
                <a:defRPr/>
              </a:pPr>
              <a:t>32</a:t>
            </a:fld>
            <a:endParaRPr lang="en-US" dirty="0"/>
          </a:p>
        </p:txBody>
      </p:sp>
    </p:spTree>
    <p:extLst>
      <p:ext uri="{BB962C8B-B14F-4D97-AF65-F5344CB8AC3E}">
        <p14:creationId xmlns:p14="http://schemas.microsoft.com/office/powerpoint/2010/main" val="554400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FAF03E7-0DA5-084C-A73B-84F898909E97}" type="slidenum">
              <a:rPr lang="en-US" smtClean="0"/>
              <a:pPr>
                <a:defRPr/>
              </a:pPr>
              <a:t>33</a:t>
            </a:fld>
            <a:endParaRPr lang="en-US" dirty="0"/>
          </a:p>
        </p:txBody>
      </p:sp>
    </p:spTree>
    <p:extLst>
      <p:ext uri="{BB962C8B-B14F-4D97-AF65-F5344CB8AC3E}">
        <p14:creationId xmlns:p14="http://schemas.microsoft.com/office/powerpoint/2010/main" val="2956398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FAF03E7-0DA5-084C-A73B-84F898909E97}" type="slidenum">
              <a:rPr lang="en-US" smtClean="0"/>
              <a:pPr>
                <a:defRPr/>
              </a:pPr>
              <a:t>35</a:t>
            </a:fld>
            <a:endParaRPr lang="en-US" dirty="0"/>
          </a:p>
        </p:txBody>
      </p:sp>
    </p:spTree>
    <p:extLst>
      <p:ext uri="{BB962C8B-B14F-4D97-AF65-F5344CB8AC3E}">
        <p14:creationId xmlns:p14="http://schemas.microsoft.com/office/powerpoint/2010/main" val="2447965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FAF03E7-0DA5-084C-A73B-84F898909E97}" type="slidenum">
              <a:rPr lang="en-US" smtClean="0"/>
              <a:pPr>
                <a:defRPr/>
              </a:pPr>
              <a:t>37</a:t>
            </a:fld>
            <a:endParaRPr lang="en-US" dirty="0"/>
          </a:p>
        </p:txBody>
      </p:sp>
    </p:spTree>
    <p:extLst>
      <p:ext uri="{BB962C8B-B14F-4D97-AF65-F5344CB8AC3E}">
        <p14:creationId xmlns:p14="http://schemas.microsoft.com/office/powerpoint/2010/main" val="2165045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FAF03E7-0DA5-084C-A73B-84F898909E97}" type="slidenum">
              <a:rPr lang="en-US" smtClean="0"/>
              <a:pPr>
                <a:defRPr/>
              </a:pPr>
              <a:t>38</a:t>
            </a:fld>
            <a:endParaRPr lang="en-US" dirty="0"/>
          </a:p>
        </p:txBody>
      </p:sp>
    </p:spTree>
    <p:extLst>
      <p:ext uri="{BB962C8B-B14F-4D97-AF65-F5344CB8AC3E}">
        <p14:creationId xmlns:p14="http://schemas.microsoft.com/office/powerpoint/2010/main" val="433285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FAF03E7-0DA5-084C-A73B-84F898909E97}" type="slidenum">
              <a:rPr lang="en-US" smtClean="0"/>
              <a:pPr>
                <a:defRPr/>
              </a:pPr>
              <a:t>39</a:t>
            </a:fld>
            <a:endParaRPr lang="en-US" dirty="0"/>
          </a:p>
        </p:txBody>
      </p:sp>
    </p:spTree>
    <p:extLst>
      <p:ext uri="{BB962C8B-B14F-4D97-AF65-F5344CB8AC3E}">
        <p14:creationId xmlns:p14="http://schemas.microsoft.com/office/powerpoint/2010/main" val="3785342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FAF03E7-0DA5-084C-A73B-84F898909E97}" type="slidenum">
              <a:rPr lang="en-US" smtClean="0"/>
              <a:pPr>
                <a:defRPr/>
              </a:pPr>
              <a:t>4</a:t>
            </a:fld>
            <a:endParaRPr lang="en-US" dirty="0"/>
          </a:p>
        </p:txBody>
      </p:sp>
    </p:spTree>
    <p:extLst>
      <p:ext uri="{BB962C8B-B14F-4D97-AF65-F5344CB8AC3E}">
        <p14:creationId xmlns:p14="http://schemas.microsoft.com/office/powerpoint/2010/main" val="7260290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FAF03E7-0DA5-084C-A73B-84F898909E97}" type="slidenum">
              <a:rPr lang="en-US" smtClean="0"/>
              <a:pPr>
                <a:defRPr/>
              </a:pPr>
              <a:t>41</a:t>
            </a:fld>
            <a:endParaRPr lang="en-US" dirty="0"/>
          </a:p>
        </p:txBody>
      </p:sp>
    </p:spTree>
    <p:extLst>
      <p:ext uri="{BB962C8B-B14F-4D97-AF65-F5344CB8AC3E}">
        <p14:creationId xmlns:p14="http://schemas.microsoft.com/office/powerpoint/2010/main" val="39708868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FAF03E7-0DA5-084C-A73B-84F898909E97}" type="slidenum">
              <a:rPr lang="en-US" smtClean="0"/>
              <a:pPr>
                <a:defRPr/>
              </a:pPr>
              <a:t>42</a:t>
            </a:fld>
            <a:endParaRPr lang="en-US" dirty="0"/>
          </a:p>
        </p:txBody>
      </p:sp>
    </p:spTree>
    <p:extLst>
      <p:ext uri="{BB962C8B-B14F-4D97-AF65-F5344CB8AC3E}">
        <p14:creationId xmlns:p14="http://schemas.microsoft.com/office/powerpoint/2010/main" val="5909248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FAF03E7-0DA5-084C-A73B-84F898909E97}" type="slidenum">
              <a:rPr lang="en-US" smtClean="0"/>
              <a:pPr>
                <a:defRPr/>
              </a:pPr>
              <a:t>43</a:t>
            </a:fld>
            <a:endParaRPr lang="en-US" dirty="0"/>
          </a:p>
        </p:txBody>
      </p:sp>
    </p:spTree>
    <p:extLst>
      <p:ext uri="{BB962C8B-B14F-4D97-AF65-F5344CB8AC3E}">
        <p14:creationId xmlns:p14="http://schemas.microsoft.com/office/powerpoint/2010/main" val="2667173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91798A-62F2-894A-92B1-C0CB6D63505F}" type="slidenum">
              <a:rPr lang="en-US" smtClean="0"/>
              <a:t>44</a:t>
            </a:fld>
            <a:endParaRPr lang="en-US" dirty="0"/>
          </a:p>
        </p:txBody>
      </p:sp>
    </p:spTree>
    <p:extLst>
      <p:ext uri="{BB962C8B-B14F-4D97-AF65-F5344CB8AC3E}">
        <p14:creationId xmlns:p14="http://schemas.microsoft.com/office/powerpoint/2010/main" val="3733682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7c7a44ac1_3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7c7a44ac1_3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US" b="1" dirty="0">
                <a:solidFill>
                  <a:schemeClr val="dk1"/>
                </a:solidFill>
              </a:rPr>
              <a:t>Sequencing Center</a:t>
            </a:r>
          </a:p>
          <a:p>
            <a:pPr marL="457200" lvl="0" indent="-298450" algn="l" rtl="0">
              <a:lnSpc>
                <a:spcPct val="115000"/>
              </a:lnSpc>
              <a:spcBef>
                <a:spcPts val="0"/>
              </a:spcBef>
              <a:spcAft>
                <a:spcPts val="0"/>
              </a:spcAft>
              <a:buClr>
                <a:schemeClr val="dk1"/>
              </a:buClr>
              <a:buSzPts val="1100"/>
              <a:buChar char="●"/>
            </a:pPr>
            <a:r>
              <a:rPr lang="en-US" b="1" dirty="0">
                <a:solidFill>
                  <a:schemeClr val="dk1"/>
                </a:solidFill>
              </a:rPr>
              <a:t>Move data off to shared folder</a:t>
            </a:r>
          </a:p>
          <a:p>
            <a:pPr marL="457200" lvl="0" indent="-298450" algn="l" rtl="0">
              <a:lnSpc>
                <a:spcPct val="115000"/>
              </a:lnSpc>
              <a:spcBef>
                <a:spcPts val="0"/>
              </a:spcBef>
              <a:spcAft>
                <a:spcPts val="0"/>
              </a:spcAft>
              <a:buClr>
                <a:schemeClr val="dk1"/>
              </a:buClr>
              <a:buSzPts val="1100"/>
              <a:buChar char="●"/>
            </a:pPr>
            <a:r>
              <a:rPr lang="en-US" b="1" dirty="0">
                <a:solidFill>
                  <a:schemeClr val="dk1"/>
                </a:solidFill>
              </a:rPr>
              <a:t>Monitor when pick up</a:t>
            </a:r>
          </a:p>
          <a:p>
            <a:pPr marL="457200" lvl="0" indent="-298450" algn="l" rtl="0">
              <a:lnSpc>
                <a:spcPct val="115000"/>
              </a:lnSpc>
              <a:spcBef>
                <a:spcPts val="0"/>
              </a:spcBef>
              <a:spcAft>
                <a:spcPts val="0"/>
              </a:spcAft>
              <a:buClr>
                <a:schemeClr val="dk1"/>
              </a:buClr>
              <a:buSzPts val="1100"/>
              <a:buChar char="●"/>
            </a:pPr>
            <a:r>
              <a:rPr lang="en-US" b="1" dirty="0">
                <a:solidFill>
                  <a:schemeClr val="dk1"/>
                </a:solidFill>
              </a:rPr>
              <a:t>Delete or move to archive</a:t>
            </a:r>
            <a:endParaRPr lang="en-US" b="1" dirty="0"/>
          </a:p>
          <a:p>
            <a:pPr marL="0" lvl="0" indent="0" algn="l" rtl="0">
              <a:lnSpc>
                <a:spcPct val="100000"/>
              </a:lnSpc>
              <a:spcBef>
                <a:spcPts val="0"/>
              </a:spcBef>
              <a:spcAft>
                <a:spcPts val="0"/>
              </a:spcAft>
              <a:buSzPts val="1100"/>
              <a:buNone/>
            </a:pPr>
            <a:r>
              <a:rPr lang="en-US" b="1" dirty="0"/>
              <a:t>User facility</a:t>
            </a:r>
          </a:p>
          <a:p>
            <a:pPr marL="457200" lvl="0" indent="-298450" algn="l" rtl="0">
              <a:lnSpc>
                <a:spcPct val="115000"/>
              </a:lnSpc>
              <a:spcBef>
                <a:spcPts val="0"/>
              </a:spcBef>
              <a:spcAft>
                <a:spcPts val="0"/>
              </a:spcAft>
              <a:buClr>
                <a:schemeClr val="dk1"/>
              </a:buClr>
              <a:buSzPts val="1100"/>
              <a:buChar char="●"/>
            </a:pPr>
            <a:r>
              <a:rPr lang="en-US" b="1" dirty="0">
                <a:solidFill>
                  <a:schemeClr val="dk1"/>
                </a:solidFill>
              </a:rPr>
              <a:t>fast transfer speed, data can be written near real time </a:t>
            </a:r>
            <a:endParaRPr lang="en-US" b="1"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Sequencing centers: University cores, NIH, NCI, NYGS</a:t>
            </a:r>
          </a:p>
          <a:p>
            <a:pPr marL="457200" lvl="0" indent="-298450" algn="l" rtl="0">
              <a:lnSpc>
                <a:spcPct val="115000"/>
              </a:lnSpc>
              <a:spcBef>
                <a:spcPts val="0"/>
              </a:spcBef>
              <a:spcAft>
                <a:spcPts val="0"/>
              </a:spcAft>
              <a:buClr>
                <a:schemeClr val="dk1"/>
              </a:buClr>
              <a:buSzPts val="1100"/>
              <a:buChar char="●"/>
            </a:pPr>
            <a:r>
              <a:rPr lang="en-US" dirty="0">
                <a:solidFill>
                  <a:schemeClr val="dk1"/>
                </a:solidFill>
              </a:rPr>
              <a:t>Many sequencing centers rely on Globus to move data off the sequencers and then they create a shared folder that the user can access to pick up their data.  The sequencing center can use Globus to monitor when the user has picked up the data and then again using Globus, delete the data or move it to archival storage.</a:t>
            </a:r>
          </a:p>
          <a:p>
            <a:pPr marL="0" lvl="0" indent="0" algn="l" rtl="0">
              <a:lnSpc>
                <a:spcPct val="100000"/>
              </a:lnSpc>
              <a:spcBef>
                <a:spcPts val="0"/>
              </a:spcBef>
              <a:spcAft>
                <a:spcPts val="0"/>
              </a:spcAft>
              <a:buSzPts val="1100"/>
              <a:buNone/>
            </a:pPr>
            <a:r>
              <a:rPr lang="en-US" dirty="0"/>
              <a:t>Cryo-EM: Purdue, National Cryo-EM Facility at NCI</a:t>
            </a:r>
          </a:p>
          <a:p>
            <a:pPr marL="0" lvl="0" indent="0" algn="l" rtl="0">
              <a:lnSpc>
                <a:spcPct val="100000"/>
              </a:lnSpc>
              <a:spcBef>
                <a:spcPts val="0"/>
              </a:spcBef>
              <a:spcAft>
                <a:spcPts val="0"/>
              </a:spcAft>
              <a:buSzPts val="1100"/>
              <a:buNone/>
            </a:pPr>
            <a:r>
              <a:rPr lang="en-US" dirty="0"/>
              <a:t>Beamlines: APS at ANL, ALS at Lawrence Berkeley National lab, and SLAC at Stanford.</a:t>
            </a:r>
          </a:p>
          <a:p>
            <a:pPr marL="457200" lvl="0" indent="-298450" algn="l" rtl="0">
              <a:lnSpc>
                <a:spcPct val="115000"/>
              </a:lnSpc>
              <a:spcBef>
                <a:spcPts val="0"/>
              </a:spcBef>
              <a:spcAft>
                <a:spcPts val="0"/>
              </a:spcAft>
              <a:buClr>
                <a:schemeClr val="dk1"/>
              </a:buClr>
              <a:buSzPts val="1100"/>
              <a:buChar char="●"/>
            </a:pPr>
            <a:r>
              <a:rPr lang="en-US" dirty="0">
                <a:solidFill>
                  <a:schemeClr val="dk1"/>
                </a:solidFill>
              </a:rPr>
              <a:t>Another type of facility, one where the user actually operates the system, such as synchrotron beam line or a Cryo- electron microscope.  In that case, the fast transfer speed of globus have an extra advantage in that data can be written near real time as it comes off the instrument to the user home institutions or another remote location so that multiple people can be collaborating and analyzing data and make instrument or experiment adjustments as the experiment is running.  In one case, we had a user at her home institution use visualization software available only at her home institutions to view and analyze data as it coming off the camera and then remote make camera adjustment based on the results she was seeing.</a:t>
            </a:r>
            <a:endParaRPr lang="en-US" dirty="0"/>
          </a:p>
        </p:txBody>
      </p:sp>
    </p:spTree>
    <p:extLst>
      <p:ext uri="{BB962C8B-B14F-4D97-AF65-F5344CB8AC3E}">
        <p14:creationId xmlns:p14="http://schemas.microsoft.com/office/powerpoint/2010/main" val="32729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 name="Google Shape;29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95" name="Google Shape;295;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Trebuchet MS"/>
                <a:ea typeface="Trebuchet MS"/>
                <a:cs typeface="Trebuchet MS"/>
                <a:sym typeface="Trebuchet MS"/>
              </a:rPr>
              <a:t>6</a:t>
            </a:fld>
            <a:endParaRPr sz="1400" b="0" i="0" u="none" strike="noStrike" cap="none" dirty="0">
              <a:solidFill>
                <a:srgbClr val="000000"/>
              </a:solidFill>
              <a:latin typeface="Trebuchet MS"/>
              <a:ea typeface="Trebuchet MS"/>
              <a:cs typeface="Trebuchet MS"/>
              <a:sym typeface="Trebuchet M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3c46e9c1ab_0_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4" name="Google Shape;444;g3c46e9c1ab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81000">
              <a:spcBef>
                <a:spcPts val="0"/>
              </a:spcBef>
              <a:buClr>
                <a:srgbClr val="F3F3F3"/>
              </a:buClr>
              <a:buSzPts val="2400"/>
              <a:buChar char="●"/>
            </a:pPr>
            <a:endParaRPr lang="en-US" dirty="0">
              <a:solidFill>
                <a:srgbClr val="F3F3F3"/>
              </a:solidFill>
            </a:endParaRPr>
          </a:p>
        </p:txBody>
      </p:sp>
    </p:spTree>
    <p:extLst>
      <p:ext uri="{BB962C8B-B14F-4D97-AF65-F5344CB8AC3E}">
        <p14:creationId xmlns:p14="http://schemas.microsoft.com/office/powerpoint/2010/main" val="1794594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operate a data repository that enables researchers to deposit “big data” datasets. Your campus provides “big” storage for your use, but it doesn’t manage accounts for everyone who needs to use the repository. How can you (a) enable researchers who don’t have accounts on the campus storage to put their data there, (b) do it in an orderly, controlled manner, and (c) keep track of everything they put there?</a:t>
            </a:r>
          </a:p>
        </p:txBody>
      </p:sp>
      <p:sp>
        <p:nvSpPr>
          <p:cNvPr id="4" name="Slide Number Placeholder 3"/>
          <p:cNvSpPr>
            <a:spLocks noGrp="1"/>
          </p:cNvSpPr>
          <p:nvPr>
            <p:ph type="sldNum" sz="quarter" idx="5"/>
          </p:nvPr>
        </p:nvSpPr>
        <p:spPr/>
        <p:txBody>
          <a:bodyPr/>
          <a:lstStyle/>
          <a:p>
            <a:pPr>
              <a:defRPr/>
            </a:pPr>
            <a:fld id="{EFAF03E7-0DA5-084C-A73B-84F898909E97}" type="slidenum">
              <a:rPr lang="en-US" smtClean="0"/>
              <a:pPr>
                <a:defRPr/>
              </a:pPr>
              <a:t>8</a:t>
            </a:fld>
            <a:endParaRPr lang="en-US"/>
          </a:p>
        </p:txBody>
      </p:sp>
    </p:spTree>
    <p:extLst>
      <p:ext uri="{BB962C8B-B14F-4D97-AF65-F5344CB8AC3E}">
        <p14:creationId xmlns:p14="http://schemas.microsoft.com/office/powerpoint/2010/main" val="3955013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805ac5a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05ac5a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550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6e4b0dc6b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6e4b0dc6b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why it makes sense to </a:t>
            </a:r>
            <a:endParaRPr dirty="0"/>
          </a:p>
        </p:txBody>
      </p:sp>
    </p:spTree>
    <p:extLst>
      <p:ext uri="{BB962C8B-B14F-4D97-AF65-F5344CB8AC3E}">
        <p14:creationId xmlns:p14="http://schemas.microsoft.com/office/powerpoint/2010/main" val="26560035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6412" y="1171408"/>
            <a:ext cx="11256811" cy="2494852"/>
          </a:xfrm>
        </p:spPr>
        <p:txBody>
          <a:bodyPr anchor="t"/>
          <a:lstStyle>
            <a:lvl1pPr algn="l">
              <a:defRPr>
                <a:solidFill>
                  <a:schemeClr val="bg1">
                    <a:lumMod val="85000"/>
                  </a:schemeClr>
                </a:solidFill>
              </a:defRPr>
            </a:lvl1pPr>
          </a:lstStyle>
          <a:p>
            <a:r>
              <a:rPr lang="en-US" dirty="0"/>
              <a:t>Click to edit Master title style</a:t>
            </a:r>
          </a:p>
        </p:txBody>
      </p:sp>
      <p:sp>
        <p:nvSpPr>
          <p:cNvPr id="3" name="Subtitle 2"/>
          <p:cNvSpPr>
            <a:spLocks noGrp="1"/>
          </p:cNvSpPr>
          <p:nvPr>
            <p:ph type="subTitle" idx="1"/>
          </p:nvPr>
        </p:nvSpPr>
        <p:spPr>
          <a:xfrm>
            <a:off x="536418" y="3844337"/>
            <a:ext cx="6267369" cy="1678354"/>
          </a:xfrm>
        </p:spPr>
        <p:txBody>
          <a:bodyPr/>
          <a:lstStyle>
            <a:lvl1pPr marL="0" indent="0" algn="l">
              <a:buNone/>
              <a:defRPr>
                <a:solidFill>
                  <a:schemeClr val="bg1">
                    <a:lumMod val="8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7" name="Picture 6" descr="Globus_White_2013_squar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317691" y="4015301"/>
            <a:ext cx="2475532" cy="2506107"/>
          </a:xfrm>
          <a:prstGeom prst="rect">
            <a:avLst/>
          </a:prstGeom>
        </p:spPr>
      </p:pic>
    </p:spTree>
    <p:extLst>
      <p:ext uri="{BB962C8B-B14F-4D97-AF65-F5344CB8AC3E}">
        <p14:creationId xmlns:p14="http://schemas.microsoft.com/office/powerpoint/2010/main" val="2267478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85000"/>
                  </a:schemeClr>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lumMod val="85000"/>
                  </a:schemeClr>
                </a:solidFill>
                <a:latin typeface="Arial"/>
                <a:cs typeface="Arial"/>
              </a:defRPr>
            </a:lvl1pPr>
            <a:lvl2pPr>
              <a:defRPr>
                <a:solidFill>
                  <a:schemeClr val="bg1">
                    <a:lumMod val="85000"/>
                  </a:schemeClr>
                </a:solidFill>
                <a:latin typeface="Arial"/>
                <a:cs typeface="Arial"/>
              </a:defRPr>
            </a:lvl2pPr>
            <a:lvl3pPr>
              <a:defRPr>
                <a:solidFill>
                  <a:schemeClr val="bg1">
                    <a:lumMod val="85000"/>
                  </a:schemeClr>
                </a:solidFill>
                <a:latin typeface="Arial"/>
                <a:cs typeface="Aria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12"/>
          </p:nvPr>
        </p:nvSpPr>
        <p:spPr/>
        <p:txBody>
          <a:bodyPr/>
          <a:lstStyle>
            <a:lvl1pPr>
              <a:defRPr>
                <a:solidFill>
                  <a:schemeClr val="bg1">
                    <a:lumMod val="85000"/>
                  </a:schemeClr>
                </a:solidFill>
              </a:defRPr>
            </a:lvl1pPr>
          </a:lstStyle>
          <a:p>
            <a:fld id="{F9A62DDD-3F5F-554E-8F55-F59D7AC7F5D2}" type="slidenum">
              <a:rPr lang="en-US" smtClean="0"/>
              <a:pPr/>
              <a:t>‹#›</a:t>
            </a:fld>
            <a:endParaRPr lang="en-US" dirty="0"/>
          </a:p>
        </p:txBody>
      </p:sp>
    </p:spTree>
    <p:extLst>
      <p:ext uri="{BB962C8B-B14F-4D97-AF65-F5344CB8AC3E}">
        <p14:creationId xmlns:p14="http://schemas.microsoft.com/office/powerpoint/2010/main" val="393816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51889"/>
            <a:ext cx="10972800" cy="4178554"/>
          </a:xfrm>
        </p:spPr>
        <p:txBody>
          <a:bodyPr>
            <a:normAutofit/>
          </a:bodyPr>
          <a:lstStyle>
            <a:lvl1pPr marL="0" indent="0" algn="ctr">
              <a:buNone/>
              <a:defRPr sz="4800" b="0" i="0">
                <a:solidFill>
                  <a:schemeClr val="bg1">
                    <a:lumMod val="85000"/>
                  </a:schemeClr>
                </a:solidFill>
                <a:latin typeface="Arial"/>
                <a:cs typeface="Arial"/>
              </a:defRPr>
            </a:lvl1pPr>
            <a:lvl2pPr marL="457200" indent="0">
              <a:buNone/>
              <a:defRPr/>
            </a:lvl2pPr>
            <a:lvl3pPr marL="914400" indent="0">
              <a:buNone/>
              <a:defRPr/>
            </a:lvl3pPr>
          </a:lstStyle>
          <a:p>
            <a:pPr lvl="0"/>
            <a:r>
              <a:rPr lang="en-US" dirty="0"/>
              <a:t>Click to edit Master text style</a:t>
            </a:r>
          </a:p>
        </p:txBody>
      </p:sp>
      <p:sp>
        <p:nvSpPr>
          <p:cNvPr id="6" name="Slide Number Placeholder 5"/>
          <p:cNvSpPr>
            <a:spLocks noGrp="1"/>
          </p:cNvSpPr>
          <p:nvPr>
            <p:ph type="sldNum" sz="quarter" idx="12"/>
          </p:nvPr>
        </p:nvSpPr>
        <p:spPr/>
        <p:txBody>
          <a:bodyPr/>
          <a:lstStyle>
            <a:lvl1pPr>
              <a:defRPr>
                <a:solidFill>
                  <a:schemeClr val="bg1">
                    <a:lumMod val="85000"/>
                  </a:schemeClr>
                </a:solidFill>
              </a:defRPr>
            </a:lvl1pPr>
          </a:lstStyle>
          <a:p>
            <a:fld id="{F9A62DDD-3F5F-554E-8F55-F59D7AC7F5D2}" type="slidenum">
              <a:rPr lang="en-US" smtClean="0"/>
              <a:pPr/>
              <a:t>‹#›</a:t>
            </a:fld>
            <a:endParaRPr lang="en-US" dirty="0"/>
          </a:p>
        </p:txBody>
      </p:sp>
    </p:spTree>
    <p:extLst>
      <p:ext uri="{BB962C8B-B14F-4D97-AF65-F5344CB8AC3E}">
        <p14:creationId xmlns:p14="http://schemas.microsoft.com/office/powerpoint/2010/main" val="11461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85000"/>
                  </a:schemeClr>
                </a:solidFill>
              </a:defRPr>
            </a:lvl1pPr>
          </a:lstStyle>
          <a:p>
            <a:r>
              <a:rPr lang="en-US"/>
              <a:t>Click to edit Master title style</a:t>
            </a:r>
          </a:p>
        </p:txBody>
      </p:sp>
      <p:sp>
        <p:nvSpPr>
          <p:cNvPr id="5" name="Slide Number Placeholder 4"/>
          <p:cNvSpPr>
            <a:spLocks noGrp="1"/>
          </p:cNvSpPr>
          <p:nvPr>
            <p:ph type="sldNum" sz="quarter" idx="12"/>
          </p:nvPr>
        </p:nvSpPr>
        <p:spPr/>
        <p:txBody>
          <a:bodyPr/>
          <a:lstStyle>
            <a:lvl1pPr>
              <a:defRPr>
                <a:solidFill>
                  <a:schemeClr val="bg1">
                    <a:lumMod val="85000"/>
                  </a:schemeClr>
                </a:solidFill>
              </a:defRPr>
            </a:lvl1pPr>
          </a:lstStyle>
          <a:p>
            <a:fld id="{F9A62DDD-3F5F-554E-8F55-F59D7AC7F5D2}" type="slidenum">
              <a:rPr lang="en-US" smtClean="0"/>
              <a:pPr/>
              <a:t>‹#›</a:t>
            </a:fld>
            <a:endParaRPr lang="en-US" dirty="0"/>
          </a:p>
        </p:txBody>
      </p:sp>
    </p:spTree>
    <p:extLst>
      <p:ext uri="{BB962C8B-B14F-4D97-AF65-F5344CB8AC3E}">
        <p14:creationId xmlns:p14="http://schemas.microsoft.com/office/powerpoint/2010/main" val="2927169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lumMod val="85000"/>
                  </a:schemeClr>
                </a:solidFill>
              </a:defRPr>
            </a:lvl1pPr>
          </a:lstStyle>
          <a:p>
            <a:fld id="{F9A62DDD-3F5F-554E-8F55-F59D7AC7F5D2}" type="slidenum">
              <a:rPr lang="en-US" smtClean="0"/>
              <a:pPr/>
              <a:t>‹#›</a:t>
            </a:fld>
            <a:endParaRPr lang="en-US" dirty="0"/>
          </a:p>
        </p:txBody>
      </p:sp>
    </p:spTree>
    <p:extLst>
      <p:ext uri="{BB962C8B-B14F-4D97-AF65-F5344CB8AC3E}">
        <p14:creationId xmlns:p14="http://schemas.microsoft.com/office/powerpoint/2010/main" val="3458993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1743421"/>
            <a:ext cx="10972800" cy="3391796"/>
          </a:xfrm>
        </p:spPr>
        <p:txBody>
          <a:bodyPr anchor="t">
            <a:normAutofit/>
          </a:bodyPr>
          <a:lstStyle>
            <a:lvl1pPr algn="l">
              <a:defRPr sz="4800">
                <a:solidFill>
                  <a:schemeClr val="bg1">
                    <a:lumMod val="85000"/>
                  </a:schemeClr>
                </a:solidFill>
              </a:defRPr>
            </a:lvl1pPr>
          </a:lstStyle>
          <a:p>
            <a:r>
              <a:rPr lang="en-US" dirty="0"/>
              <a:t>Click to edit Master title style</a:t>
            </a:r>
          </a:p>
        </p:txBody>
      </p:sp>
    </p:spTree>
    <p:extLst>
      <p:ext uri="{BB962C8B-B14F-4D97-AF65-F5344CB8AC3E}">
        <p14:creationId xmlns:p14="http://schemas.microsoft.com/office/powerpoint/2010/main" val="3915446899"/>
      </p:ext>
    </p:extLst>
  </p:cSld>
  <p:clrMapOvr>
    <a:masterClrMapping/>
  </p:clrMapOvr>
  <p:transition advClick="0" advTm="5000">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1"/>
            <a:ext cx="10972800" cy="4525963"/>
          </a:xfrm>
        </p:spPr>
        <p:txBody>
          <a:bodyPr>
            <a:normAutofit/>
          </a:bodyPr>
          <a:lstStyle>
            <a:lvl1pPr marL="0" indent="0" algn="ctr">
              <a:defRPr sz="4800" b="0">
                <a:solidFill>
                  <a:schemeClr val="bg1">
                    <a:lumMod val="85000"/>
                  </a:schemeClr>
                </a:solidFill>
                <a:latin typeface="Arial"/>
                <a:cs typeface="Arial"/>
              </a:defRPr>
            </a:lvl1pPr>
            <a:lvl2pPr>
              <a:defRPr>
                <a:solidFill>
                  <a:schemeClr val="bg1">
                    <a:lumMod val="85000"/>
                  </a:schemeClr>
                </a:solidFill>
                <a:latin typeface="Arial"/>
                <a:cs typeface="Arial"/>
              </a:defRPr>
            </a:lvl2pPr>
            <a:lvl3pPr>
              <a:defRPr>
                <a:solidFill>
                  <a:schemeClr val="bg1">
                    <a:lumMod val="85000"/>
                  </a:schemeClr>
                </a:solidFill>
                <a:latin typeface="Arial"/>
                <a:cs typeface="Arial"/>
              </a:defRPr>
            </a:lvl3pPr>
          </a:lstStyle>
          <a:p>
            <a:pPr lvl="0"/>
            <a:r>
              <a:rPr lang="en-US" dirty="0"/>
              <a:t>Click to edit Master text styles</a:t>
            </a:r>
          </a:p>
        </p:txBody>
      </p:sp>
      <p:sp>
        <p:nvSpPr>
          <p:cNvPr id="4" name="Slide Number Placeholder 5"/>
          <p:cNvSpPr>
            <a:spLocks noGrp="1"/>
          </p:cNvSpPr>
          <p:nvPr>
            <p:ph type="sldNum" sz="quarter" idx="4"/>
          </p:nvPr>
        </p:nvSpPr>
        <p:spPr>
          <a:xfrm>
            <a:off x="11535118" y="6506405"/>
            <a:ext cx="588773" cy="269297"/>
          </a:xfrm>
          <a:prstGeom prst="rect">
            <a:avLst/>
          </a:prstGeom>
        </p:spPr>
        <p:txBody>
          <a:bodyPr vert="horz" lIns="91440" tIns="45720" rIns="91440" bIns="45720" rtlCol="0" anchor="ctr"/>
          <a:lstStyle>
            <a:lvl1pPr algn="ctr">
              <a:defRPr sz="1200">
                <a:solidFill>
                  <a:schemeClr val="bg1">
                    <a:lumMod val="85000"/>
                  </a:schemeClr>
                </a:solidFill>
                <a:latin typeface="Museo Sans 100"/>
                <a:cs typeface="Museo Sans 100"/>
              </a:defRPr>
            </a:lvl1pPr>
          </a:lstStyle>
          <a:p>
            <a:pPr fontAlgn="auto">
              <a:spcBef>
                <a:spcPts val="0"/>
              </a:spcBef>
              <a:spcAft>
                <a:spcPts val="0"/>
              </a:spcAft>
            </a:pPr>
            <a:fld id="{F9A62DDD-3F5F-554E-8F55-F59D7AC7F5D2}" type="slidenum">
              <a:rPr lang="en-US" smtClean="0">
                <a:ea typeface="+mn-ea"/>
              </a:rPr>
              <a:pPr fontAlgn="auto">
                <a:spcBef>
                  <a:spcPts val="0"/>
                </a:spcBef>
                <a:spcAft>
                  <a:spcPts val="0"/>
                </a:spcAft>
              </a:pPr>
              <a:t>‹#›</a:t>
            </a:fld>
            <a:endParaRPr lang="en-US" dirty="0">
              <a:ea typeface="+mn-ea"/>
            </a:endParaRPr>
          </a:p>
        </p:txBody>
      </p:sp>
    </p:spTree>
    <p:extLst>
      <p:ext uri="{BB962C8B-B14F-4D97-AF65-F5344CB8AC3E}">
        <p14:creationId xmlns:p14="http://schemas.microsoft.com/office/powerpoint/2010/main" val="803798155"/>
      </p:ext>
    </p:extLst>
  </p:cSld>
  <p:clrMapOvr>
    <a:masterClrMapping/>
  </p:clrMapOvr>
  <p:transition advClick="0" advTm="5000">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F3F7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5483" y="0"/>
            <a:ext cx="10976517"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11535118" y="6506406"/>
            <a:ext cx="588773" cy="269297"/>
          </a:xfrm>
          <a:prstGeom prst="rect">
            <a:avLst/>
          </a:prstGeom>
        </p:spPr>
        <p:txBody>
          <a:bodyPr vert="horz" lIns="91440" tIns="45720" rIns="91440" bIns="45720" rtlCol="0" anchor="ctr"/>
          <a:lstStyle>
            <a:lvl1pPr algn="ctr">
              <a:defRPr sz="1200">
                <a:solidFill>
                  <a:schemeClr val="bg1">
                    <a:lumMod val="85000"/>
                  </a:schemeClr>
                </a:solidFill>
                <a:latin typeface="Arial" charset="0"/>
                <a:ea typeface="Arial" charset="0"/>
                <a:cs typeface="Arial" charset="0"/>
              </a:defRPr>
            </a:lvl1pPr>
          </a:lstStyle>
          <a:p>
            <a:pPr fontAlgn="auto">
              <a:spcBef>
                <a:spcPts val="0"/>
              </a:spcBef>
              <a:spcAft>
                <a:spcPts val="0"/>
              </a:spcAft>
            </a:pPr>
            <a:fld id="{F9A62DDD-3F5F-554E-8F55-F59D7AC7F5D2}" type="slidenum">
              <a:rPr lang="en-US" smtClean="0"/>
              <a:pPr fontAlgn="auto">
                <a:spcBef>
                  <a:spcPts val="0"/>
                </a:spcBef>
                <a:spcAft>
                  <a:spcPts val="0"/>
                </a:spcAft>
              </a:pPr>
              <a:t>‹#›</a:t>
            </a:fld>
            <a:endParaRPr lang="en-US" dirty="0"/>
          </a:p>
        </p:txBody>
      </p:sp>
      <p:pic>
        <p:nvPicPr>
          <p:cNvPr id="9" name="Picture 8" descr="globus-online-2013-large-white.png"/>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223883" y="272161"/>
            <a:ext cx="804970" cy="598678"/>
          </a:xfrm>
          <a:prstGeom prst="rect">
            <a:avLst/>
          </a:prstGeom>
        </p:spPr>
      </p:pic>
    </p:spTree>
    <p:extLst>
      <p:ext uri="{BB962C8B-B14F-4D97-AF65-F5344CB8AC3E}">
        <p14:creationId xmlns:p14="http://schemas.microsoft.com/office/powerpoint/2010/main" val="1315539699"/>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Lst>
  <p:hf sldNum="0" hdr="0" ftr="0" dt="0"/>
  <p:txStyles>
    <p:titleStyle>
      <a:lvl1pPr algn="l" defTabSz="457200" rtl="0" eaLnBrk="1" latinLnBrk="0" hangingPunct="1">
        <a:spcBef>
          <a:spcPct val="0"/>
        </a:spcBef>
        <a:buNone/>
        <a:defRPr sz="4000" b="0" i="0" kern="1200">
          <a:solidFill>
            <a:srgbClr val="D9D9D9"/>
          </a:solidFill>
          <a:latin typeface="Arial"/>
          <a:ea typeface="+mj-ea"/>
          <a:cs typeface="Arial"/>
        </a:defRPr>
      </a:lvl1pPr>
    </p:titleStyle>
    <p:bodyStyle>
      <a:lvl1pPr marL="342900" indent="-342900" algn="l" defTabSz="457200" rtl="0" eaLnBrk="1" latinLnBrk="0" hangingPunct="1">
        <a:spcBef>
          <a:spcPts val="1400"/>
        </a:spcBef>
        <a:buFont typeface="Arial"/>
        <a:buChar char="•"/>
        <a:defRPr sz="3200" b="1" i="0" kern="1200">
          <a:solidFill>
            <a:srgbClr val="D9D9D9"/>
          </a:solidFill>
          <a:latin typeface="Arial" charset="0"/>
          <a:ea typeface="Arial" charset="0"/>
          <a:cs typeface="Arial" charset="0"/>
        </a:defRPr>
      </a:lvl1pPr>
      <a:lvl2pPr marL="742950" indent="-285750" algn="l" defTabSz="457200" rtl="0" eaLnBrk="1" latinLnBrk="0" hangingPunct="1">
        <a:spcBef>
          <a:spcPct val="20000"/>
        </a:spcBef>
        <a:buFont typeface="Arial"/>
        <a:buChar char="–"/>
        <a:defRPr sz="2800" b="0" i="0" kern="1200">
          <a:solidFill>
            <a:srgbClr val="D9D9D9"/>
          </a:solidFill>
          <a:latin typeface="Arial" charset="0"/>
          <a:ea typeface="Arial" charset="0"/>
          <a:cs typeface="Arial" charset="0"/>
        </a:defRPr>
      </a:lvl2pPr>
      <a:lvl3pPr marL="1143000" indent="-228600" algn="l" defTabSz="457200" rtl="0" eaLnBrk="1" latinLnBrk="0" hangingPunct="1">
        <a:spcBef>
          <a:spcPct val="20000"/>
        </a:spcBef>
        <a:buSzPct val="80000"/>
        <a:buFont typeface="Courier New"/>
        <a:buChar char="o"/>
        <a:defRPr sz="2400" b="0" i="0" kern="1200">
          <a:solidFill>
            <a:srgbClr val="D9D9D9"/>
          </a:solidFill>
          <a:latin typeface="Arial" charset="0"/>
          <a:ea typeface="Arial" charset="0"/>
          <a:cs typeface="Arial" charset="0"/>
        </a:defRPr>
      </a:lvl3pPr>
      <a:lvl4pPr marL="16002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4pPr>
      <a:lvl5pPr marL="20574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51.jpeg"/><Relationship Id="rId5" Type="http://schemas.openxmlformats.org/officeDocument/2006/relationships/image" Target="../media/image50.tiff"/><Relationship Id="rId4" Type="http://schemas.openxmlformats.org/officeDocument/2006/relationships/image" Target="../media/image49.jpeg"/></Relationships>
</file>

<file path=ppt/slides/_rels/slide1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8.tiff"/></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69.tiff"/><Relationship Id="rId13" Type="http://schemas.openxmlformats.org/officeDocument/2006/relationships/image" Target="../media/image74.tiff"/><Relationship Id="rId18" Type="http://schemas.openxmlformats.org/officeDocument/2006/relationships/image" Target="../media/image79.tiff"/><Relationship Id="rId3" Type="http://schemas.openxmlformats.org/officeDocument/2006/relationships/image" Target="../media/image64.tiff"/><Relationship Id="rId21" Type="http://schemas.openxmlformats.org/officeDocument/2006/relationships/image" Target="../media/image82.png"/><Relationship Id="rId7" Type="http://schemas.openxmlformats.org/officeDocument/2006/relationships/image" Target="../media/image68.tiff"/><Relationship Id="rId12" Type="http://schemas.openxmlformats.org/officeDocument/2006/relationships/image" Target="../media/image73.tiff"/><Relationship Id="rId17" Type="http://schemas.openxmlformats.org/officeDocument/2006/relationships/image" Target="../media/image78.tiff"/><Relationship Id="rId2" Type="http://schemas.openxmlformats.org/officeDocument/2006/relationships/notesSlide" Target="../notesSlides/notesSlide20.xml"/><Relationship Id="rId16" Type="http://schemas.openxmlformats.org/officeDocument/2006/relationships/image" Target="../media/image77.tiff"/><Relationship Id="rId20"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67.tiff"/><Relationship Id="rId11" Type="http://schemas.openxmlformats.org/officeDocument/2006/relationships/image" Target="../media/image72.tiff"/><Relationship Id="rId5" Type="http://schemas.openxmlformats.org/officeDocument/2006/relationships/image" Target="../media/image66.tiff"/><Relationship Id="rId15" Type="http://schemas.openxmlformats.org/officeDocument/2006/relationships/image" Target="../media/image76.tiff"/><Relationship Id="rId10" Type="http://schemas.openxmlformats.org/officeDocument/2006/relationships/image" Target="../media/image71.tiff"/><Relationship Id="rId19" Type="http://schemas.openxmlformats.org/officeDocument/2006/relationships/image" Target="../media/image80.png"/><Relationship Id="rId4" Type="http://schemas.openxmlformats.org/officeDocument/2006/relationships/image" Target="../media/image65.tiff"/><Relationship Id="rId9" Type="http://schemas.openxmlformats.org/officeDocument/2006/relationships/image" Target="../media/image70.tiff"/><Relationship Id="rId14" Type="http://schemas.openxmlformats.org/officeDocument/2006/relationships/image" Target="../media/image75.tiff"/><Relationship Id="rId22"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tiff"/><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tiff"/><Relationship Id="rId4" Type="http://schemas.openxmlformats.org/officeDocument/2006/relationships/image" Target="../media/image23.emf"/><Relationship Id="rId9" Type="http://schemas.openxmlformats.org/officeDocument/2006/relationships/image" Target="../media/image28.jpe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54AA-D575-F446-A504-34F900E526B8}"/>
              </a:ext>
            </a:extLst>
          </p:cNvPr>
          <p:cNvSpPr>
            <a:spLocks noGrp="1"/>
          </p:cNvSpPr>
          <p:nvPr>
            <p:ph type="title"/>
          </p:nvPr>
        </p:nvSpPr>
        <p:spPr/>
        <p:txBody>
          <a:bodyPr/>
          <a:lstStyle/>
          <a:p>
            <a:r>
              <a:rPr lang="en-US" dirty="0"/>
              <a:t>Tutorial materials and handy links</a:t>
            </a:r>
          </a:p>
        </p:txBody>
      </p:sp>
      <p:sp>
        <p:nvSpPr>
          <p:cNvPr id="8" name="Rectangle 7">
            <a:extLst>
              <a:ext uri="{FF2B5EF4-FFF2-40B4-BE49-F238E27FC236}">
                <a16:creationId xmlns:a16="http://schemas.microsoft.com/office/drawing/2014/main" id="{22328428-87D7-2F46-9A08-1F408ECCF98A}"/>
              </a:ext>
            </a:extLst>
          </p:cNvPr>
          <p:cNvSpPr/>
          <p:nvPr/>
        </p:nvSpPr>
        <p:spPr>
          <a:xfrm>
            <a:off x="357682" y="2921168"/>
            <a:ext cx="6558376" cy="1015663"/>
          </a:xfrm>
          <a:prstGeom prst="rect">
            <a:avLst/>
          </a:prstGeom>
        </p:spPr>
        <p:txBody>
          <a:bodyPr vert="horz" lIns="91440" tIns="45720" rIns="91440" bIns="45720" rtlCol="0" anchor="t">
            <a:noAutofit/>
          </a:bodyPr>
          <a:lstStyle/>
          <a:p>
            <a:pPr algn="ctr" defTabSz="457200"/>
            <a:r>
              <a:rPr lang="en-US" sz="5400" dirty="0" err="1">
                <a:solidFill>
                  <a:schemeClr val="bg1">
                    <a:lumMod val="85000"/>
                  </a:schemeClr>
                </a:solidFill>
                <a:latin typeface="Arial" panose="020B0604020202020204" pitchFamily="34" charset="0"/>
                <a:ea typeface="+mj-ea"/>
                <a:cs typeface="Arial" panose="020B0604020202020204" pitchFamily="34" charset="0"/>
              </a:rPr>
              <a:t>bit.ly</a:t>
            </a:r>
            <a:r>
              <a:rPr lang="en-US" sz="5400" dirty="0">
                <a:solidFill>
                  <a:schemeClr val="bg1">
                    <a:lumMod val="85000"/>
                  </a:schemeClr>
                </a:solidFill>
                <a:latin typeface="Arial" panose="020B0604020202020204" pitchFamily="34" charset="0"/>
                <a:ea typeface="+mj-ea"/>
                <a:cs typeface="Arial" panose="020B0604020202020204" pitchFamily="34" charset="0"/>
              </a:rPr>
              <a:t>/</a:t>
            </a:r>
            <a:r>
              <a:rPr lang="en-US" sz="5400" b="1" dirty="0">
                <a:solidFill>
                  <a:schemeClr val="bg1"/>
                </a:solidFill>
                <a:latin typeface="Arial" panose="020B0604020202020204" pitchFamily="34" charset="0"/>
                <a:ea typeface="+mj-ea"/>
                <a:cs typeface="Arial" panose="020B0604020202020204" pitchFamily="34" charset="0"/>
              </a:rPr>
              <a:t>gw22-portals</a:t>
            </a:r>
          </a:p>
        </p:txBody>
      </p:sp>
      <p:pic>
        <p:nvPicPr>
          <p:cNvPr id="4" name="Picture 3" descr="Qr code&#10;&#10;Description automatically generated">
            <a:extLst>
              <a:ext uri="{FF2B5EF4-FFF2-40B4-BE49-F238E27FC236}">
                <a16:creationId xmlns:a16="http://schemas.microsoft.com/office/drawing/2014/main" id="{C2AF8782-5E0E-3845-8861-56D249B8FD6A}"/>
              </a:ext>
            </a:extLst>
          </p:cNvPr>
          <p:cNvPicPr>
            <a:picLocks noChangeAspect="1"/>
          </p:cNvPicPr>
          <p:nvPr/>
        </p:nvPicPr>
        <p:blipFill>
          <a:blip r:embed="rId2"/>
          <a:stretch>
            <a:fillRect/>
          </a:stretch>
        </p:blipFill>
        <p:spPr>
          <a:xfrm>
            <a:off x="7103165" y="1414669"/>
            <a:ext cx="4618384" cy="4618384"/>
          </a:xfrm>
          <a:prstGeom prst="rect">
            <a:avLst/>
          </a:prstGeom>
          <a:noFill/>
          <a:ln w="38100" cmpd="sng">
            <a:solidFill>
              <a:schemeClr val="tx2">
                <a:lumMod val="20000"/>
                <a:lumOff val="80000"/>
              </a:schemeClr>
            </a:solidFill>
          </a:ln>
        </p:spPr>
      </p:pic>
    </p:spTree>
    <p:extLst>
      <p:ext uri="{BB962C8B-B14F-4D97-AF65-F5344CB8AC3E}">
        <p14:creationId xmlns:p14="http://schemas.microsoft.com/office/powerpoint/2010/main" val="858127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5"/>
          <p:cNvSpPr txBox="1">
            <a:spLocks noGrp="1"/>
          </p:cNvSpPr>
          <p:nvPr>
            <p:ph type="title"/>
          </p:nvPr>
        </p:nvSpPr>
        <p:spPr>
          <a:xfrm>
            <a:off x="1215483" y="0"/>
            <a:ext cx="10976400" cy="1143200"/>
          </a:xfrm>
        </p:spPr>
        <p:txBody>
          <a:bodyPr spcFirstLastPara="1" vert="horz" wrap="square" lIns="91433" tIns="45700" rIns="91433" bIns="45700" rtlCol="0" anchor="ctr" anchorCtr="0">
            <a:normAutofit/>
          </a:bodyPr>
          <a:lstStyle/>
          <a:p>
            <a:pPr lvl="0"/>
            <a:r>
              <a:rPr lang="en-GB" dirty="0"/>
              <a:t>What does Globus do for portals?</a:t>
            </a:r>
          </a:p>
        </p:txBody>
      </p:sp>
      <p:sp>
        <p:nvSpPr>
          <p:cNvPr id="114" name="Google Shape;114;p25"/>
          <p:cNvSpPr txBox="1">
            <a:spLocks noGrp="1"/>
          </p:cNvSpPr>
          <p:nvPr>
            <p:ph type="body" idx="1"/>
          </p:nvPr>
        </p:nvSpPr>
        <p:spPr>
          <a:xfrm>
            <a:off x="513346" y="1250413"/>
            <a:ext cx="5855369" cy="5423103"/>
          </a:xfrm>
        </p:spPr>
        <p:txBody>
          <a:bodyPr spcFirstLastPara="1" vert="horz" wrap="square" lIns="91433" tIns="45700" rIns="91433" bIns="45700" rtlCol="0" anchor="t" anchorCtr="0">
            <a:normAutofit fontScale="77500" lnSpcReduction="20000"/>
          </a:bodyPr>
          <a:lstStyle/>
          <a:p>
            <a:pPr lvl="0"/>
            <a:r>
              <a:rPr lang="en-GB" dirty="0"/>
              <a:t>Federated login</a:t>
            </a:r>
          </a:p>
          <a:p>
            <a:pPr lvl="1"/>
            <a:r>
              <a:rPr lang="en-GB" dirty="0"/>
              <a:t>Globus handles authentication &amp; identity federation</a:t>
            </a:r>
          </a:p>
          <a:p>
            <a:pPr lvl="1"/>
            <a:r>
              <a:rPr lang="en-GB" dirty="0"/>
              <a:t>Your portal manages profiles</a:t>
            </a:r>
          </a:p>
          <a:p>
            <a:pPr lvl="0"/>
            <a:r>
              <a:rPr lang="en-GB" dirty="0"/>
              <a:t>Rich groups API for access management</a:t>
            </a:r>
          </a:p>
          <a:p>
            <a:pPr lvl="1"/>
            <a:r>
              <a:rPr lang="en-GB" dirty="0"/>
              <a:t>Public/private, group-, subject-level ACLs</a:t>
            </a:r>
          </a:p>
          <a:p>
            <a:pPr lvl="0"/>
            <a:r>
              <a:rPr lang="en-GB" dirty="0"/>
              <a:t>Data upload/download at scale</a:t>
            </a:r>
          </a:p>
          <a:p>
            <a:pPr lvl="1"/>
            <a:r>
              <a:rPr lang="en-GB" dirty="0"/>
              <a:t>Call out to Globus Transfer API</a:t>
            </a:r>
          </a:p>
          <a:p>
            <a:pPr lvl="0"/>
            <a:r>
              <a:rPr lang="en-GB" dirty="0"/>
              <a:t>Facilitate discovery</a:t>
            </a:r>
          </a:p>
          <a:p>
            <a:pPr lvl="1"/>
            <a:r>
              <a:rPr lang="en-GB" dirty="0"/>
              <a:t>Free text search in Globus Search</a:t>
            </a:r>
          </a:p>
          <a:p>
            <a:pPr lvl="1"/>
            <a:r>
              <a:rPr lang="en-GB" dirty="0"/>
              <a:t>Filtering on specific values</a:t>
            </a:r>
          </a:p>
          <a:p>
            <a:pPr lvl="1"/>
            <a:r>
              <a:rPr lang="en-GB" dirty="0"/>
              <a:t>User Friendly GUI</a:t>
            </a:r>
          </a:p>
          <a:p>
            <a:endParaRPr lang="en-GB" dirty="0"/>
          </a:p>
        </p:txBody>
      </p:sp>
      <p:pic>
        <p:nvPicPr>
          <p:cNvPr id="115" name="Google Shape;115;p2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598256" y="1250413"/>
            <a:ext cx="5214801" cy="2566844"/>
          </a:xfrm>
          <a:prstGeom prst="rect">
            <a:avLst/>
          </a:prstGeom>
          <a:noFill/>
          <a:ln w="38100">
            <a:solidFill>
              <a:schemeClr val="tx2">
                <a:lumMod val="20000"/>
                <a:lumOff val="80000"/>
              </a:schemeClr>
            </a:solidFill>
          </a:ln>
        </p:spPr>
      </p:pic>
      <p:sp>
        <p:nvSpPr>
          <p:cNvPr id="5" name="Google Shape;114;p25">
            <a:extLst>
              <a:ext uri="{FF2B5EF4-FFF2-40B4-BE49-F238E27FC236}">
                <a16:creationId xmlns:a16="http://schemas.microsoft.com/office/drawing/2014/main" id="{134C5075-9588-6F4B-3724-D3697AFD83B8}"/>
              </a:ext>
            </a:extLst>
          </p:cNvPr>
          <p:cNvSpPr txBox="1">
            <a:spLocks/>
          </p:cNvSpPr>
          <p:nvPr/>
        </p:nvSpPr>
        <p:spPr>
          <a:xfrm>
            <a:off x="6087978" y="4052806"/>
            <a:ext cx="5855369" cy="2749046"/>
          </a:xfrm>
          <a:prstGeom prst="rect">
            <a:avLst/>
          </a:prstGeom>
        </p:spPr>
        <p:txBody>
          <a:bodyPr spcFirstLastPara="1" vert="horz" wrap="square" lIns="91433" tIns="45700" rIns="91433" bIns="45700" rtlCol="0" anchor="t" anchorCtr="0">
            <a:normAutofit fontScale="77500" lnSpcReduction="20000"/>
          </a:bodyPr>
          <a:lstStyle>
            <a:lvl1pPr marL="342900" indent="-342900" algn="l" defTabSz="457200" rtl="0" eaLnBrk="1" latinLnBrk="0" hangingPunct="1">
              <a:spcBef>
                <a:spcPts val="1400"/>
              </a:spcBef>
              <a:buFont typeface="Arial"/>
              <a:buChar char="•"/>
              <a:defRPr sz="3200" b="1" i="0" kern="1200">
                <a:solidFill>
                  <a:schemeClr val="bg1">
                    <a:lumMod val="85000"/>
                  </a:schemeClr>
                </a:solidFill>
                <a:latin typeface="Arial"/>
                <a:ea typeface="Arial" charset="0"/>
                <a:cs typeface="Arial"/>
              </a:defRPr>
            </a:lvl1pPr>
            <a:lvl2pPr marL="742950" indent="-285750" algn="l" defTabSz="457200" rtl="0" eaLnBrk="1" latinLnBrk="0" hangingPunct="1">
              <a:spcBef>
                <a:spcPct val="20000"/>
              </a:spcBef>
              <a:buFont typeface="Arial"/>
              <a:buChar char="–"/>
              <a:defRPr sz="2800" b="0" i="0" kern="1200">
                <a:solidFill>
                  <a:schemeClr val="bg1">
                    <a:lumMod val="85000"/>
                  </a:schemeClr>
                </a:solidFill>
                <a:latin typeface="Arial"/>
                <a:ea typeface="Arial" charset="0"/>
                <a:cs typeface="Arial"/>
              </a:defRPr>
            </a:lvl2pPr>
            <a:lvl3pPr marL="1143000" indent="-228600" algn="l" defTabSz="457200" rtl="0" eaLnBrk="1" latinLnBrk="0" hangingPunct="1">
              <a:spcBef>
                <a:spcPct val="20000"/>
              </a:spcBef>
              <a:buSzPct val="80000"/>
              <a:buFont typeface="Courier New"/>
              <a:buChar char="o"/>
              <a:defRPr sz="2400" b="0" i="0" kern="1200">
                <a:solidFill>
                  <a:schemeClr val="bg1">
                    <a:lumMod val="85000"/>
                  </a:schemeClr>
                </a:solidFill>
                <a:latin typeface="Arial"/>
                <a:ea typeface="Arial" charset="0"/>
                <a:cs typeface="Arial"/>
              </a:defRPr>
            </a:lvl3pPr>
            <a:lvl4pPr marL="16002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4pPr>
            <a:lvl5pPr marL="20574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r>
              <a:rPr lang="en-GB" dirty="0"/>
              <a:t>Automation</a:t>
            </a:r>
          </a:p>
          <a:p>
            <a:pPr lvl="1" fontAlgn="auto">
              <a:spcAft>
                <a:spcPts val="0"/>
              </a:spcAft>
            </a:pPr>
            <a:r>
              <a:rPr lang="en-GB" dirty="0"/>
              <a:t>Define Flows for data handling steps (copy, move, add a search record, create a DOI, change permissions, etc.)</a:t>
            </a:r>
          </a:p>
          <a:p>
            <a:pPr lvl="1" fontAlgn="auto">
              <a:spcAft>
                <a:spcPts val="0"/>
              </a:spcAft>
            </a:pPr>
            <a:r>
              <a:rPr lang="en-GB" dirty="0"/>
              <a:t>Run each Flow w/one API call &amp; let Globus manage everything</a:t>
            </a:r>
          </a:p>
          <a:p>
            <a:pPr lvl="1" fontAlgn="auto">
              <a:spcAft>
                <a:spcPts val="0"/>
              </a:spcAft>
            </a:pPr>
            <a:r>
              <a:rPr lang="en-GB" dirty="0"/>
              <a:t>Simplify your curation code</a:t>
            </a:r>
          </a:p>
        </p:txBody>
      </p:sp>
    </p:spTree>
    <p:extLst>
      <p:ext uri="{BB962C8B-B14F-4D97-AF65-F5344CB8AC3E}">
        <p14:creationId xmlns:p14="http://schemas.microsoft.com/office/powerpoint/2010/main" val="539350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2"/>
          <p:cNvSpPr txBox="1">
            <a:spLocks noGrp="1"/>
          </p:cNvSpPr>
          <p:nvPr>
            <p:ph type="title"/>
          </p:nvPr>
        </p:nvSpPr>
        <p:spPr>
          <a:xfrm>
            <a:off x="1215483" y="0"/>
            <a:ext cx="10976400" cy="1143200"/>
          </a:xfrm>
          <a:prstGeom prst="rect">
            <a:avLst/>
          </a:prstGeom>
          <a:noFill/>
          <a:ln>
            <a:noFill/>
          </a:ln>
        </p:spPr>
        <p:txBody>
          <a:bodyPr spcFirstLastPara="1" vert="horz" wrap="square" lIns="91433" tIns="45700" rIns="91433" bIns="45700" rtlCol="0" anchor="ctr" anchorCtr="0">
            <a:normAutofit/>
          </a:bodyPr>
          <a:lstStyle/>
          <a:p>
            <a:pPr>
              <a:spcBef>
                <a:spcPts val="0"/>
              </a:spcBef>
              <a:buClr>
                <a:srgbClr val="D8D8D8"/>
              </a:buClr>
              <a:buSzPct val="111111"/>
            </a:pPr>
            <a:r>
              <a:rPr lang="en-GB" dirty="0"/>
              <a:t>Globus services for research data management</a:t>
            </a:r>
            <a:endParaRPr dirty="0"/>
          </a:p>
        </p:txBody>
      </p:sp>
      <p:pic>
        <p:nvPicPr>
          <p:cNvPr id="234" name="Google Shape;234;p2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572298" y="1710697"/>
            <a:ext cx="3370083" cy="1668190"/>
          </a:xfrm>
          <a:prstGeom prst="rect">
            <a:avLst/>
          </a:prstGeom>
          <a:solidFill>
            <a:schemeClr val="lt2"/>
          </a:solidFill>
          <a:ln w="38100">
            <a:solidFill>
              <a:schemeClr val="tx2">
                <a:lumMod val="20000"/>
                <a:lumOff val="80000"/>
              </a:schemeClr>
            </a:solidFill>
          </a:ln>
        </p:spPr>
      </p:pic>
      <p:pic>
        <p:nvPicPr>
          <p:cNvPr id="235" name="Google Shape;235;p2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001053" y="1710696"/>
            <a:ext cx="1798587" cy="1668190"/>
          </a:xfrm>
          <a:prstGeom prst="rect">
            <a:avLst/>
          </a:prstGeom>
          <a:solidFill>
            <a:schemeClr val="lt2"/>
          </a:solidFill>
          <a:ln w="38100">
            <a:solidFill>
              <a:schemeClr val="tx2">
                <a:lumMod val="20000"/>
                <a:lumOff val="80000"/>
              </a:schemeClr>
            </a:solidFill>
          </a:ln>
        </p:spPr>
      </p:pic>
      <p:pic>
        <p:nvPicPr>
          <p:cNvPr id="236" name="Google Shape;236;p2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99167" y="1710696"/>
            <a:ext cx="2965672" cy="1668191"/>
          </a:xfrm>
          <a:prstGeom prst="rect">
            <a:avLst/>
          </a:prstGeom>
          <a:solidFill>
            <a:schemeClr val="lt2"/>
          </a:solidFill>
          <a:ln w="38100">
            <a:solidFill>
              <a:schemeClr val="tx2">
                <a:lumMod val="20000"/>
                <a:lumOff val="80000"/>
              </a:schemeClr>
            </a:solidFill>
          </a:ln>
        </p:spPr>
      </p:pic>
      <p:sp>
        <p:nvSpPr>
          <p:cNvPr id="237" name="Google Shape;237;p22"/>
          <p:cNvSpPr txBox="1"/>
          <p:nvPr/>
        </p:nvSpPr>
        <p:spPr>
          <a:xfrm>
            <a:off x="730603" y="1128901"/>
            <a:ext cx="2902800" cy="410400"/>
          </a:xfrm>
          <a:prstGeom prst="rect">
            <a:avLst/>
          </a:prstGeom>
          <a:noFill/>
          <a:ln>
            <a:noFill/>
          </a:ln>
        </p:spPr>
        <p:txBody>
          <a:bodyPr spcFirstLastPara="1" wrap="square" lIns="121900" tIns="60933" rIns="121900" bIns="60933" anchor="t" anchorCtr="0">
            <a:noAutofit/>
          </a:bodyPr>
          <a:lstStyle/>
          <a:p>
            <a:pPr algn="ctr">
              <a:spcBef>
                <a:spcPts val="0"/>
              </a:spcBef>
              <a:spcAft>
                <a:spcPts val="0"/>
              </a:spcAft>
              <a:buClr>
                <a:srgbClr val="000000"/>
              </a:buClr>
              <a:buSzPts val="1600"/>
            </a:pPr>
            <a:r>
              <a:rPr lang="en-GB" sz="2133" b="1" dirty="0">
                <a:solidFill>
                  <a:schemeClr val="lt2"/>
                </a:solidFill>
                <a:latin typeface="Helvetica Neue"/>
                <a:ea typeface="Helvetica Neue"/>
                <a:cs typeface="Helvetica Neue"/>
                <a:sym typeface="Helvetica Neue"/>
              </a:rPr>
              <a:t>Unified Data Access</a:t>
            </a:r>
            <a:endParaRPr sz="2133" b="1" dirty="0">
              <a:solidFill>
                <a:schemeClr val="lt2"/>
              </a:solidFill>
              <a:latin typeface="Arial"/>
              <a:ea typeface="Arial"/>
              <a:cs typeface="Arial"/>
              <a:sym typeface="Arial"/>
            </a:endParaRPr>
          </a:p>
        </p:txBody>
      </p:sp>
      <p:sp>
        <p:nvSpPr>
          <p:cNvPr id="238" name="Google Shape;238;p22"/>
          <p:cNvSpPr txBox="1"/>
          <p:nvPr/>
        </p:nvSpPr>
        <p:spPr>
          <a:xfrm>
            <a:off x="4442574" y="1128901"/>
            <a:ext cx="3629533" cy="410400"/>
          </a:xfrm>
          <a:prstGeom prst="rect">
            <a:avLst/>
          </a:prstGeom>
          <a:noFill/>
          <a:ln>
            <a:noFill/>
          </a:ln>
        </p:spPr>
        <p:txBody>
          <a:bodyPr spcFirstLastPara="1" wrap="square" lIns="121900" tIns="60933" rIns="121900" bIns="60933" anchor="t" anchorCtr="0">
            <a:noAutofit/>
          </a:bodyPr>
          <a:lstStyle/>
          <a:p>
            <a:pPr algn="ctr">
              <a:spcBef>
                <a:spcPts val="0"/>
              </a:spcBef>
              <a:spcAft>
                <a:spcPts val="0"/>
              </a:spcAft>
              <a:buClr>
                <a:srgbClr val="000000"/>
              </a:buClr>
              <a:buSzPts val="1600"/>
            </a:pPr>
            <a:r>
              <a:rPr lang="en-GB" sz="2133" b="1" dirty="0">
                <a:solidFill>
                  <a:schemeClr val="lt2"/>
                </a:solidFill>
                <a:latin typeface="Helvetica Neue"/>
                <a:ea typeface="Helvetica Neue"/>
                <a:cs typeface="Helvetica Neue"/>
                <a:sym typeface="Helvetica Neue"/>
              </a:rPr>
              <a:t>Data Transfer and Sharing</a:t>
            </a:r>
            <a:endParaRPr sz="2133" b="1" dirty="0">
              <a:solidFill>
                <a:schemeClr val="lt2"/>
              </a:solidFill>
              <a:latin typeface="Arial"/>
              <a:ea typeface="Arial"/>
              <a:cs typeface="Arial"/>
              <a:sym typeface="Arial"/>
            </a:endParaRPr>
          </a:p>
        </p:txBody>
      </p:sp>
      <p:sp>
        <p:nvSpPr>
          <p:cNvPr id="239" name="Google Shape;239;p22"/>
          <p:cNvSpPr txBox="1"/>
          <p:nvPr/>
        </p:nvSpPr>
        <p:spPr>
          <a:xfrm>
            <a:off x="8390035" y="1135468"/>
            <a:ext cx="3181600" cy="410400"/>
          </a:xfrm>
          <a:prstGeom prst="rect">
            <a:avLst/>
          </a:prstGeom>
          <a:noFill/>
          <a:ln>
            <a:noFill/>
          </a:ln>
        </p:spPr>
        <p:txBody>
          <a:bodyPr spcFirstLastPara="1" wrap="square" lIns="121900" tIns="60933" rIns="121900" bIns="60933" anchor="t" anchorCtr="0">
            <a:noAutofit/>
          </a:bodyPr>
          <a:lstStyle/>
          <a:p>
            <a:pPr>
              <a:spcBef>
                <a:spcPts val="0"/>
              </a:spcBef>
              <a:spcAft>
                <a:spcPts val="0"/>
              </a:spcAft>
              <a:buClr>
                <a:srgbClr val="000000"/>
              </a:buClr>
              <a:buSzPts val="1600"/>
            </a:pPr>
            <a:r>
              <a:rPr lang="en-GB" sz="2133" b="1" dirty="0">
                <a:solidFill>
                  <a:schemeClr val="lt2"/>
                </a:solidFill>
                <a:latin typeface="Helvetica Neue"/>
                <a:ea typeface="Helvetica Neue"/>
                <a:cs typeface="Helvetica Neue"/>
                <a:sym typeface="Helvetica Neue"/>
              </a:rPr>
              <a:t>Platform-as-a-Service</a:t>
            </a:r>
            <a:endParaRPr sz="2133" b="1" dirty="0">
              <a:solidFill>
                <a:schemeClr val="lt2"/>
              </a:solidFill>
              <a:latin typeface="Arial"/>
              <a:ea typeface="Arial"/>
              <a:cs typeface="Arial"/>
              <a:sym typeface="Arial"/>
            </a:endParaRPr>
          </a:p>
        </p:txBody>
      </p:sp>
      <p:sp>
        <p:nvSpPr>
          <p:cNvPr id="241" name="Google Shape;241;p22"/>
          <p:cNvSpPr txBox="1"/>
          <p:nvPr/>
        </p:nvSpPr>
        <p:spPr>
          <a:xfrm>
            <a:off x="562692" y="3936018"/>
            <a:ext cx="3419600" cy="410400"/>
          </a:xfrm>
          <a:prstGeom prst="rect">
            <a:avLst/>
          </a:prstGeom>
          <a:noFill/>
          <a:ln>
            <a:noFill/>
          </a:ln>
        </p:spPr>
        <p:txBody>
          <a:bodyPr spcFirstLastPara="1" wrap="square" lIns="121900" tIns="60933" rIns="121900" bIns="60933" anchor="t" anchorCtr="0">
            <a:noAutofit/>
          </a:bodyPr>
          <a:lstStyle/>
          <a:p>
            <a:pPr algn="ctr">
              <a:spcBef>
                <a:spcPts val="0"/>
              </a:spcBef>
              <a:spcAft>
                <a:spcPts val="0"/>
              </a:spcAft>
              <a:buClr>
                <a:srgbClr val="000000"/>
              </a:buClr>
              <a:buSzPts val="1600"/>
            </a:pPr>
            <a:r>
              <a:rPr lang="en-GB" sz="2133" b="1" dirty="0">
                <a:solidFill>
                  <a:schemeClr val="lt2"/>
                </a:solidFill>
                <a:latin typeface="Helvetica Neue"/>
                <a:ea typeface="Helvetica Neue"/>
                <a:cs typeface="Helvetica Neue"/>
                <a:sym typeface="Helvetica Neue"/>
              </a:rPr>
              <a:t>Reliable Automation</a:t>
            </a:r>
            <a:endParaRPr sz="2133" b="1" dirty="0">
              <a:solidFill>
                <a:schemeClr val="lt2"/>
              </a:solidFill>
              <a:latin typeface="Arial"/>
              <a:ea typeface="Arial"/>
              <a:cs typeface="Arial"/>
              <a:sym typeface="Arial"/>
            </a:endParaRPr>
          </a:p>
        </p:txBody>
      </p:sp>
      <p:sp>
        <p:nvSpPr>
          <p:cNvPr id="243" name="Google Shape;243;p22"/>
          <p:cNvSpPr txBox="1"/>
          <p:nvPr/>
        </p:nvSpPr>
        <p:spPr>
          <a:xfrm>
            <a:off x="4572298" y="3936018"/>
            <a:ext cx="3358128" cy="410400"/>
          </a:xfrm>
          <a:prstGeom prst="rect">
            <a:avLst/>
          </a:prstGeom>
          <a:noFill/>
          <a:ln>
            <a:noFill/>
          </a:ln>
        </p:spPr>
        <p:txBody>
          <a:bodyPr spcFirstLastPara="1" wrap="square" lIns="121900" tIns="60933" rIns="121900" bIns="60933" anchor="t" anchorCtr="0">
            <a:noAutofit/>
          </a:bodyPr>
          <a:lstStyle/>
          <a:p>
            <a:pPr algn="ctr">
              <a:spcBef>
                <a:spcPts val="0"/>
              </a:spcBef>
              <a:spcAft>
                <a:spcPts val="0"/>
              </a:spcAft>
              <a:buClr>
                <a:srgbClr val="000000"/>
              </a:buClr>
              <a:buSzPts val="1600"/>
            </a:pPr>
            <a:r>
              <a:rPr lang="en-GB" sz="2133" b="1" dirty="0">
                <a:solidFill>
                  <a:schemeClr val="lt2"/>
                </a:solidFill>
                <a:latin typeface="Helvetica Neue"/>
                <a:ea typeface="Helvetica Neue"/>
                <a:cs typeface="Helvetica Neue"/>
                <a:sym typeface="Helvetica Neue"/>
              </a:rPr>
              <a:t>Publication &amp; Discovery</a:t>
            </a:r>
            <a:endParaRPr sz="2133" b="1" dirty="0">
              <a:solidFill>
                <a:schemeClr val="lt2"/>
              </a:solidFill>
              <a:latin typeface="Arial"/>
              <a:ea typeface="Arial"/>
              <a:cs typeface="Arial"/>
              <a:sym typeface="Arial"/>
            </a:endParaRPr>
          </a:p>
        </p:txBody>
      </p:sp>
      <p:grpSp>
        <p:nvGrpSpPr>
          <p:cNvPr id="3" name="Group 2">
            <a:extLst>
              <a:ext uri="{FF2B5EF4-FFF2-40B4-BE49-F238E27FC236}">
                <a16:creationId xmlns:a16="http://schemas.microsoft.com/office/drawing/2014/main" id="{0E32C0D3-6800-9649-A50C-F1D5946ADB8F}"/>
              </a:ext>
            </a:extLst>
          </p:cNvPr>
          <p:cNvGrpSpPr/>
          <p:nvPr/>
        </p:nvGrpSpPr>
        <p:grpSpPr>
          <a:xfrm>
            <a:off x="480917" y="4499921"/>
            <a:ext cx="3583150" cy="1335633"/>
            <a:chOff x="604289" y="5030753"/>
            <a:chExt cx="3583150" cy="1335633"/>
          </a:xfrm>
        </p:grpSpPr>
        <p:sp>
          <p:nvSpPr>
            <p:cNvPr id="2" name="Rectangle 1">
              <a:extLst>
                <a:ext uri="{FF2B5EF4-FFF2-40B4-BE49-F238E27FC236}">
                  <a16:creationId xmlns:a16="http://schemas.microsoft.com/office/drawing/2014/main" id="{7DE16206-D3CA-C644-B4E1-2479D8858509}"/>
                </a:ext>
              </a:extLst>
            </p:cNvPr>
            <p:cNvSpPr/>
            <p:nvPr/>
          </p:nvSpPr>
          <p:spPr>
            <a:xfrm>
              <a:off x="604289" y="5030753"/>
              <a:ext cx="3583150" cy="1330361"/>
            </a:xfrm>
            <a:prstGeom prst="rect">
              <a:avLst/>
            </a:prstGeom>
            <a:solidFill>
              <a:schemeClr val="lt2"/>
            </a:solidFill>
            <a:ln w="38100">
              <a:solidFill>
                <a:schemeClr val="tx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4" name="Google Shape;244;p22"/>
            <p:cNvGrpSpPr/>
            <p:nvPr/>
          </p:nvGrpSpPr>
          <p:grpSpPr>
            <a:xfrm>
              <a:off x="797363" y="5091811"/>
              <a:ext cx="3187457" cy="1274575"/>
              <a:chOff x="416375" y="1223900"/>
              <a:chExt cx="6961542" cy="2720350"/>
            </a:xfrm>
          </p:grpSpPr>
          <p:pic>
            <p:nvPicPr>
              <p:cNvPr id="245" name="Google Shape;245;p2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16375" y="1223900"/>
                <a:ext cx="4089748" cy="2720350"/>
              </a:xfrm>
              <a:prstGeom prst="rect">
                <a:avLst/>
              </a:prstGeom>
              <a:noFill/>
              <a:ln>
                <a:noFill/>
              </a:ln>
            </p:spPr>
          </p:pic>
          <p:pic>
            <p:nvPicPr>
              <p:cNvPr id="246" name="Google Shape;246;p22"/>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506117" y="1223908"/>
                <a:ext cx="2871800" cy="2720330"/>
              </a:xfrm>
              <a:prstGeom prst="rect">
                <a:avLst/>
              </a:prstGeom>
              <a:noFill/>
              <a:ln>
                <a:noFill/>
              </a:ln>
            </p:spPr>
          </p:pic>
        </p:grpSp>
      </p:grpSp>
      <p:grpSp>
        <p:nvGrpSpPr>
          <p:cNvPr id="4" name="Group 3">
            <a:extLst>
              <a:ext uri="{FF2B5EF4-FFF2-40B4-BE49-F238E27FC236}">
                <a16:creationId xmlns:a16="http://schemas.microsoft.com/office/drawing/2014/main" id="{92247A47-F2DD-6843-9DFB-C2373BE520F1}"/>
              </a:ext>
            </a:extLst>
          </p:cNvPr>
          <p:cNvGrpSpPr/>
          <p:nvPr/>
        </p:nvGrpSpPr>
        <p:grpSpPr>
          <a:xfrm>
            <a:off x="5074593" y="4499921"/>
            <a:ext cx="2398403" cy="1707952"/>
            <a:chOff x="9119249" y="4222984"/>
            <a:chExt cx="2398403" cy="1707952"/>
          </a:xfrm>
        </p:grpSpPr>
        <p:pic>
          <p:nvPicPr>
            <p:cNvPr id="249" name="Google Shape;249;p22"/>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9119249" y="4222984"/>
              <a:ext cx="2398403" cy="1707952"/>
            </a:xfrm>
            <a:prstGeom prst="rect">
              <a:avLst/>
            </a:prstGeom>
            <a:solidFill>
              <a:schemeClr val="lt2"/>
            </a:solidFill>
            <a:ln w="38100">
              <a:solidFill>
                <a:schemeClr val="tx2">
                  <a:lumMod val="20000"/>
                  <a:lumOff val="80000"/>
                </a:schemeClr>
              </a:solidFill>
            </a:ln>
          </p:spPr>
        </p:pic>
        <p:pic>
          <p:nvPicPr>
            <p:cNvPr id="247" name="Google Shape;247;p22"/>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9119249" y="5502272"/>
              <a:ext cx="2398403" cy="428664"/>
            </a:xfrm>
            <a:prstGeom prst="rect">
              <a:avLst/>
            </a:prstGeom>
            <a:solidFill>
              <a:schemeClr val="lt2"/>
            </a:solidFill>
            <a:ln w="38100">
              <a:solidFill>
                <a:schemeClr val="tx2">
                  <a:lumMod val="20000"/>
                  <a:lumOff val="80000"/>
                </a:schemeClr>
              </a:solidFill>
            </a:ln>
          </p:spPr>
        </p:pic>
      </p:grpSp>
      <p:sp>
        <p:nvSpPr>
          <p:cNvPr id="23" name="Google Shape;242;p22">
            <a:extLst>
              <a:ext uri="{FF2B5EF4-FFF2-40B4-BE49-F238E27FC236}">
                <a16:creationId xmlns:a16="http://schemas.microsoft.com/office/drawing/2014/main" id="{666AEE46-28BA-8246-9DB7-6C2680970E31}"/>
              </a:ext>
            </a:extLst>
          </p:cNvPr>
          <p:cNvSpPr txBox="1"/>
          <p:nvPr/>
        </p:nvSpPr>
        <p:spPr>
          <a:xfrm>
            <a:off x="8280276" y="3936019"/>
            <a:ext cx="3624070" cy="410400"/>
          </a:xfrm>
          <a:prstGeom prst="rect">
            <a:avLst/>
          </a:prstGeom>
          <a:noFill/>
          <a:ln>
            <a:noFill/>
          </a:ln>
        </p:spPr>
        <p:txBody>
          <a:bodyPr spcFirstLastPara="1" wrap="square" lIns="121900" tIns="60933" rIns="121900" bIns="60933" anchor="t" anchorCtr="0">
            <a:noAutofit/>
          </a:bodyPr>
          <a:lstStyle/>
          <a:p>
            <a:pPr>
              <a:spcBef>
                <a:spcPts val="0"/>
              </a:spcBef>
              <a:spcAft>
                <a:spcPts val="0"/>
              </a:spcAft>
              <a:buClr>
                <a:srgbClr val="000000"/>
              </a:buClr>
              <a:buSzPts val="1600"/>
            </a:pPr>
            <a:r>
              <a:rPr lang="en-GB" sz="2133" b="1" dirty="0">
                <a:solidFill>
                  <a:schemeClr val="lt2"/>
                </a:solidFill>
                <a:latin typeface="Helvetica Neue"/>
                <a:ea typeface="Helvetica Neue"/>
                <a:cs typeface="Helvetica Neue"/>
                <a:sym typeface="Helvetica Neue"/>
              </a:rPr>
              <a:t>Remote Execution (future)</a:t>
            </a:r>
            <a:endParaRPr sz="2133" b="1" dirty="0">
              <a:solidFill>
                <a:schemeClr val="lt2"/>
              </a:solidFill>
              <a:latin typeface="Arial"/>
              <a:ea typeface="Arial"/>
              <a:cs typeface="Arial"/>
              <a:sym typeface="Arial"/>
            </a:endParaRPr>
          </a:p>
        </p:txBody>
      </p:sp>
      <p:pic>
        <p:nvPicPr>
          <p:cNvPr id="24" name="Google Shape;248;p22">
            <a:extLst>
              <a:ext uri="{FF2B5EF4-FFF2-40B4-BE49-F238E27FC236}">
                <a16:creationId xmlns:a16="http://schemas.microsoft.com/office/drawing/2014/main" id="{956F9A7C-1C10-4844-8D65-4F32BFB730BA}"/>
              </a:ext>
            </a:extLst>
          </p:cNvPr>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8686141" y="4499922"/>
            <a:ext cx="2813605" cy="1294764"/>
          </a:xfrm>
          <a:prstGeom prst="rect">
            <a:avLst/>
          </a:prstGeom>
          <a:solidFill>
            <a:schemeClr val="lt2"/>
          </a:solidFill>
          <a:ln w="38100">
            <a:solidFill>
              <a:schemeClr val="tx2">
                <a:lumMod val="20000"/>
                <a:lumOff val="80000"/>
              </a:schemeClr>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30AFF-A1AF-2A41-A7AA-9A4715560A4A}"/>
              </a:ext>
            </a:extLst>
          </p:cNvPr>
          <p:cNvSpPr>
            <a:spLocks noGrp="1"/>
          </p:cNvSpPr>
          <p:nvPr>
            <p:ph type="title"/>
          </p:nvPr>
        </p:nvSpPr>
        <p:spPr/>
        <p:txBody>
          <a:bodyPr/>
          <a:lstStyle/>
          <a:p>
            <a:r>
              <a:rPr lang="en-US" dirty="0"/>
              <a:t>Platform services enable custom solutions</a:t>
            </a:r>
          </a:p>
        </p:txBody>
      </p:sp>
      <p:sp>
        <p:nvSpPr>
          <p:cNvPr id="4" name="Slide Number Placeholder 3"/>
          <p:cNvSpPr>
            <a:spLocks noGrp="1"/>
          </p:cNvSpPr>
          <p:nvPr>
            <p:ph type="sldNum" sz="quarter" idx="12"/>
          </p:nvPr>
        </p:nvSpPr>
        <p:spPr/>
        <p:txBody>
          <a:bodyPr/>
          <a:lstStyle/>
          <a:p>
            <a:fld id="{F9A62DDD-3F5F-554E-8F55-F59D7AC7F5D2}" type="slidenum">
              <a:rPr lang="en-US" smtClean="0">
                <a:latin typeface="Arial" panose="020B0604020202020204" pitchFamily="34" charset="0"/>
                <a:cs typeface="Arial" panose="020B0604020202020204" pitchFamily="34" charset="0"/>
              </a:rPr>
              <a:pPr/>
              <a:t>12</a:t>
            </a:fld>
            <a:endParaRPr lang="en-US">
              <a:latin typeface="Arial" panose="020B0604020202020204" pitchFamily="34" charset="0"/>
              <a:cs typeface="Arial" panose="020B0604020202020204" pitchFamily="34" charset="0"/>
            </a:endParaRPr>
          </a:p>
        </p:txBody>
      </p:sp>
      <p:sp>
        <p:nvSpPr>
          <p:cNvPr id="9" name="Content Placeholder 8">
            <a:extLst>
              <a:ext uri="{FF2B5EF4-FFF2-40B4-BE49-F238E27FC236}">
                <a16:creationId xmlns:a16="http://schemas.microsoft.com/office/drawing/2014/main" id="{44C56D32-0861-5E40-9C3E-B0253D1C5B82}"/>
              </a:ext>
            </a:extLst>
          </p:cNvPr>
          <p:cNvSpPr>
            <a:spLocks noGrp="1"/>
          </p:cNvSpPr>
          <p:nvPr>
            <p:ph idx="4294967295"/>
          </p:nvPr>
        </p:nvSpPr>
        <p:spPr>
          <a:xfrm>
            <a:off x="578183" y="4059812"/>
            <a:ext cx="5656263" cy="2541587"/>
          </a:xfrm>
        </p:spPr>
        <p:txBody>
          <a:bodyPr>
            <a:normAutofit fontScale="92500"/>
          </a:bodyPr>
          <a:lstStyle/>
          <a:p>
            <a:r>
              <a:rPr lang="en-US" dirty="0">
                <a:latin typeface="Arial" panose="020B0604020202020204" pitchFamily="34" charset="0"/>
                <a:cs typeface="Arial" panose="020B0604020202020204" pitchFamily="34" charset="0"/>
              </a:rPr>
              <a:t>Data portals</a:t>
            </a:r>
          </a:p>
          <a:p>
            <a:r>
              <a:rPr lang="en-US" dirty="0">
                <a:latin typeface="Arial" panose="020B0604020202020204" pitchFamily="34" charset="0"/>
                <a:cs typeface="Arial" panose="020B0604020202020204" pitchFamily="34" charset="0"/>
              </a:rPr>
              <a:t>Science Gateways</a:t>
            </a:r>
          </a:p>
          <a:p>
            <a:r>
              <a:rPr lang="en-US" dirty="0">
                <a:latin typeface="Arial" panose="020B0604020202020204" pitchFamily="34" charset="0"/>
                <a:cs typeface="Arial" panose="020B0604020202020204" pitchFamily="34" charset="0"/>
              </a:rPr>
              <a:t>Unique workflows</a:t>
            </a:r>
          </a:p>
          <a:p>
            <a:r>
              <a:rPr lang="en-US" dirty="0">
                <a:latin typeface="Arial" panose="020B0604020202020204" pitchFamily="34" charset="0"/>
                <a:cs typeface="Arial" panose="020B0604020202020204" pitchFamily="34" charset="0"/>
              </a:rPr>
              <a:t>Any research application…</a:t>
            </a:r>
          </a:p>
        </p:txBody>
      </p:sp>
      <p:grpSp>
        <p:nvGrpSpPr>
          <p:cNvPr id="7" name="Group 6">
            <a:extLst>
              <a:ext uri="{FF2B5EF4-FFF2-40B4-BE49-F238E27FC236}">
                <a16:creationId xmlns:a16="http://schemas.microsoft.com/office/drawing/2014/main" id="{DEC7C244-1B6D-ED47-87FB-46545D38ABD7}"/>
              </a:ext>
            </a:extLst>
          </p:cNvPr>
          <p:cNvGrpSpPr/>
          <p:nvPr/>
        </p:nvGrpSpPr>
        <p:grpSpPr>
          <a:xfrm>
            <a:off x="1349137" y="1302451"/>
            <a:ext cx="4526582" cy="2381901"/>
            <a:chOff x="575324" y="628869"/>
            <a:chExt cx="6249892" cy="3288712"/>
          </a:xfrm>
        </p:grpSpPr>
        <p:grpSp>
          <p:nvGrpSpPr>
            <p:cNvPr id="10" name="Group 9">
              <a:extLst>
                <a:ext uri="{FF2B5EF4-FFF2-40B4-BE49-F238E27FC236}">
                  <a16:creationId xmlns:a16="http://schemas.microsoft.com/office/drawing/2014/main" id="{B5C4ED41-5033-7B47-BC8D-7F289206430C}"/>
                </a:ext>
              </a:extLst>
            </p:cNvPr>
            <p:cNvGrpSpPr/>
            <p:nvPr/>
          </p:nvGrpSpPr>
          <p:grpSpPr>
            <a:xfrm>
              <a:off x="575324" y="1299625"/>
              <a:ext cx="1869907" cy="1640795"/>
              <a:chOff x="182720" y="3832068"/>
              <a:chExt cx="2281608" cy="1920867"/>
            </a:xfrm>
          </p:grpSpPr>
          <p:pic>
            <p:nvPicPr>
              <p:cNvPr id="11" name="Picture 10" descr="4462921_photo.jpg">
                <a:extLst>
                  <a:ext uri="{FF2B5EF4-FFF2-40B4-BE49-F238E27FC236}">
                    <a16:creationId xmlns:a16="http://schemas.microsoft.com/office/drawing/2014/main" id="{94BE305A-EAFB-654B-AA55-62DB5EFEFDD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7837" y="3832068"/>
                <a:ext cx="2276491" cy="1920867"/>
              </a:xfrm>
              <a:prstGeom prst="rect">
                <a:avLst/>
              </a:prstGeom>
            </p:spPr>
          </p:pic>
          <p:sp>
            <p:nvSpPr>
              <p:cNvPr id="12" name="Rectangle 11">
                <a:extLst>
                  <a:ext uri="{FF2B5EF4-FFF2-40B4-BE49-F238E27FC236}">
                    <a16:creationId xmlns:a16="http://schemas.microsoft.com/office/drawing/2014/main" id="{C2395555-156D-334C-B94B-61A52B637C58}"/>
                  </a:ext>
                </a:extLst>
              </p:cNvPr>
              <p:cNvSpPr/>
              <p:nvPr/>
            </p:nvSpPr>
            <p:spPr>
              <a:xfrm>
                <a:off x="182720" y="3832068"/>
                <a:ext cx="2272275" cy="1920867"/>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rial" panose="020B0604020202020204" pitchFamily="34" charset="0"/>
                  <a:cs typeface="Arial" panose="020B0604020202020204" pitchFamily="34" charset="0"/>
                </a:endParaRPr>
              </a:p>
            </p:txBody>
          </p:sp>
        </p:grpSp>
        <p:pic>
          <p:nvPicPr>
            <p:cNvPr id="13" name="Picture 12" descr="IMG_0618.JPG">
              <a:extLst>
                <a:ext uri="{FF2B5EF4-FFF2-40B4-BE49-F238E27FC236}">
                  <a16:creationId xmlns:a16="http://schemas.microsoft.com/office/drawing/2014/main" id="{FCED1BAF-DEBE-EA4C-9875-139DDAE9B25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13406" y="628869"/>
              <a:ext cx="1606076" cy="2141435"/>
            </a:xfrm>
            <a:prstGeom prst="rect">
              <a:avLst/>
            </a:prstGeom>
            <a:noFill/>
            <a:ln w="38100" cmpd="sng">
              <a:solidFill>
                <a:schemeClr val="tx2">
                  <a:lumMod val="60000"/>
                  <a:lumOff val="40000"/>
                </a:schemeClr>
              </a:solidFill>
            </a:ln>
            <a:effectLst>
              <a:outerShdw blurRad="38100" dist="25400" dir="5400000" algn="ctr" rotWithShape="0">
                <a:schemeClr val="tx1">
                  <a:alpha val="35000"/>
                </a:schemeClr>
              </a:outerShdw>
            </a:effectLst>
          </p:spPr>
        </p:pic>
        <p:pic>
          <p:nvPicPr>
            <p:cNvPr id="14" name="Picture 13">
              <a:extLst>
                <a:ext uri="{FF2B5EF4-FFF2-40B4-BE49-F238E27FC236}">
                  <a16:creationId xmlns:a16="http://schemas.microsoft.com/office/drawing/2014/main" id="{ABA9CD76-926A-E64A-A4D5-B7727495FE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97848" y="1528282"/>
              <a:ext cx="1429026" cy="1906857"/>
            </a:xfrm>
            <a:prstGeom prst="rect">
              <a:avLst/>
            </a:prstGeom>
            <a:ln w="38100">
              <a:solidFill>
                <a:schemeClr val="tx2">
                  <a:lumMod val="60000"/>
                  <a:lumOff val="40000"/>
                </a:schemeClr>
              </a:solidFill>
            </a:ln>
          </p:spPr>
        </p:pic>
        <p:grpSp>
          <p:nvGrpSpPr>
            <p:cNvPr id="18" name="Group 17">
              <a:extLst>
                <a:ext uri="{FF2B5EF4-FFF2-40B4-BE49-F238E27FC236}">
                  <a16:creationId xmlns:a16="http://schemas.microsoft.com/office/drawing/2014/main" id="{0CB0C32D-1E15-E54E-911D-1BD90BA0AE41}"/>
                </a:ext>
              </a:extLst>
            </p:cNvPr>
            <p:cNvGrpSpPr/>
            <p:nvPr/>
          </p:nvGrpSpPr>
          <p:grpSpPr>
            <a:xfrm>
              <a:off x="1631398" y="2481711"/>
              <a:ext cx="1834623" cy="1435870"/>
              <a:chOff x="383198" y="3610906"/>
              <a:chExt cx="1834623" cy="1435870"/>
            </a:xfrm>
          </p:grpSpPr>
          <p:pic>
            <p:nvPicPr>
              <p:cNvPr id="15" name="Picture 14" descr="siemens-magetom.jpg">
                <a:extLst>
                  <a:ext uri="{FF2B5EF4-FFF2-40B4-BE49-F238E27FC236}">
                    <a16:creationId xmlns:a16="http://schemas.microsoft.com/office/drawing/2014/main" id="{C17BFC61-C927-9442-99D5-C5101DF5437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3199" y="3610906"/>
                <a:ext cx="1834622" cy="1435870"/>
              </a:xfrm>
              <a:prstGeom prst="rect">
                <a:avLst/>
              </a:prstGeom>
            </p:spPr>
          </p:pic>
          <p:sp>
            <p:nvSpPr>
              <p:cNvPr id="17" name="Rectangle 16">
                <a:extLst>
                  <a:ext uri="{FF2B5EF4-FFF2-40B4-BE49-F238E27FC236}">
                    <a16:creationId xmlns:a16="http://schemas.microsoft.com/office/drawing/2014/main" id="{3AF586C7-A71C-644B-A078-2357CC64F76D}"/>
                  </a:ext>
                </a:extLst>
              </p:cNvPr>
              <p:cNvSpPr/>
              <p:nvPr/>
            </p:nvSpPr>
            <p:spPr>
              <a:xfrm>
                <a:off x="383198" y="3610906"/>
                <a:ext cx="1834623" cy="1435870"/>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rial" panose="020B0604020202020204" pitchFamily="34" charset="0"/>
                  <a:cs typeface="Arial" panose="020B0604020202020204" pitchFamily="34" charset="0"/>
                </a:endParaRPr>
              </a:p>
            </p:txBody>
          </p:sp>
        </p:grpSp>
        <p:grpSp>
          <p:nvGrpSpPr>
            <p:cNvPr id="29" name="Group 28">
              <a:extLst>
                <a:ext uri="{FF2B5EF4-FFF2-40B4-BE49-F238E27FC236}">
                  <a16:creationId xmlns:a16="http://schemas.microsoft.com/office/drawing/2014/main" id="{A8F7F500-3061-4441-9773-162F046F70BA}"/>
                </a:ext>
              </a:extLst>
            </p:cNvPr>
            <p:cNvGrpSpPr/>
            <p:nvPr/>
          </p:nvGrpSpPr>
          <p:grpSpPr>
            <a:xfrm>
              <a:off x="5626206" y="1528282"/>
              <a:ext cx="1199010" cy="1710810"/>
              <a:chOff x="875346" y="1350591"/>
              <a:chExt cx="1101188" cy="1271408"/>
            </a:xfrm>
          </p:grpSpPr>
          <p:pic>
            <p:nvPicPr>
              <p:cNvPr id="30" name="Picture 29">
                <a:extLst>
                  <a:ext uri="{FF2B5EF4-FFF2-40B4-BE49-F238E27FC236}">
                    <a16:creationId xmlns:a16="http://schemas.microsoft.com/office/drawing/2014/main" id="{3F54CC38-9E60-B84D-9921-E8A8F7A68AA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75346" y="1350591"/>
                <a:ext cx="392190" cy="1269272"/>
              </a:xfrm>
              <a:prstGeom prst="rect">
                <a:avLst/>
              </a:prstGeom>
            </p:spPr>
          </p:pic>
          <p:pic>
            <p:nvPicPr>
              <p:cNvPr id="31" name="Picture 30">
                <a:extLst>
                  <a:ext uri="{FF2B5EF4-FFF2-40B4-BE49-F238E27FC236}">
                    <a16:creationId xmlns:a16="http://schemas.microsoft.com/office/drawing/2014/main" id="{905EAD3C-3110-D44C-97D8-933BFF4F995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44479" y="1352727"/>
                <a:ext cx="392190" cy="1269272"/>
              </a:xfrm>
              <a:prstGeom prst="rect">
                <a:avLst/>
              </a:prstGeom>
            </p:spPr>
          </p:pic>
          <p:pic>
            <p:nvPicPr>
              <p:cNvPr id="32" name="Picture 31">
                <a:extLst>
                  <a:ext uri="{FF2B5EF4-FFF2-40B4-BE49-F238E27FC236}">
                    <a16:creationId xmlns:a16="http://schemas.microsoft.com/office/drawing/2014/main" id="{70970ECF-BC11-894B-81B4-63DB5CA6C63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84341" y="1350592"/>
                <a:ext cx="392193" cy="1269271"/>
              </a:xfrm>
              <a:prstGeom prst="rect">
                <a:avLst/>
              </a:prstGeom>
            </p:spPr>
          </p:pic>
          <p:sp>
            <p:nvSpPr>
              <p:cNvPr id="33" name="Rectangle 32">
                <a:extLst>
                  <a:ext uri="{FF2B5EF4-FFF2-40B4-BE49-F238E27FC236}">
                    <a16:creationId xmlns:a16="http://schemas.microsoft.com/office/drawing/2014/main" id="{1D900E78-D490-7B4A-8D50-2E3FB44CAEAB}"/>
                  </a:ext>
                </a:extLst>
              </p:cNvPr>
              <p:cNvSpPr/>
              <p:nvPr/>
            </p:nvSpPr>
            <p:spPr>
              <a:xfrm>
                <a:off x="885506" y="1352727"/>
                <a:ext cx="1091028" cy="1267136"/>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grpSp>
        <p:sp>
          <p:nvSpPr>
            <p:cNvPr id="34" name="Striped Right Arrow 33">
              <a:extLst>
                <a:ext uri="{FF2B5EF4-FFF2-40B4-BE49-F238E27FC236}">
                  <a16:creationId xmlns:a16="http://schemas.microsoft.com/office/drawing/2014/main" id="{06FED491-3618-BB4B-91C8-EEF97BD3C908}"/>
                </a:ext>
              </a:extLst>
            </p:cNvPr>
            <p:cNvSpPr/>
            <p:nvPr/>
          </p:nvSpPr>
          <p:spPr>
            <a:xfrm>
              <a:off x="4795248" y="2120022"/>
              <a:ext cx="850979" cy="574226"/>
            </a:xfrm>
            <a:prstGeom prst="striped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ED025968-93A5-884F-B6A9-16709839DB85}"/>
              </a:ext>
            </a:extLst>
          </p:cNvPr>
          <p:cNvGrpSpPr/>
          <p:nvPr/>
        </p:nvGrpSpPr>
        <p:grpSpPr>
          <a:xfrm>
            <a:off x="6658305" y="1229865"/>
            <a:ext cx="4620768" cy="5198364"/>
            <a:chOff x="6598719" y="1290615"/>
            <a:chExt cx="4620768" cy="5198364"/>
          </a:xfrm>
        </p:grpSpPr>
        <p:sp>
          <p:nvSpPr>
            <p:cNvPr id="8" name="Rectangle 7">
              <a:extLst>
                <a:ext uri="{FF2B5EF4-FFF2-40B4-BE49-F238E27FC236}">
                  <a16:creationId xmlns:a16="http://schemas.microsoft.com/office/drawing/2014/main" id="{5ED9A060-7541-D24C-A5A8-C81A8526B1E8}"/>
                </a:ext>
              </a:extLst>
            </p:cNvPr>
            <p:cNvSpPr/>
            <p:nvPr/>
          </p:nvSpPr>
          <p:spPr>
            <a:xfrm>
              <a:off x="6598719" y="1290615"/>
              <a:ext cx="4620768" cy="5198364"/>
            </a:xfrm>
            <a:prstGeom prst="rect">
              <a:avLst/>
            </a:prstGeom>
            <a:solidFill>
              <a:schemeClr val="bg1"/>
            </a:solid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pic>
          <p:nvPicPr>
            <p:cNvPr id="5" name="Picture 4" descr="Diagram&#10;&#10;Description automatically generated">
              <a:extLst>
                <a:ext uri="{FF2B5EF4-FFF2-40B4-BE49-F238E27FC236}">
                  <a16:creationId xmlns:a16="http://schemas.microsoft.com/office/drawing/2014/main" id="{AE6067E7-4CA8-E045-89EE-458C9C42CF26}"/>
                </a:ext>
              </a:extLst>
            </p:cNvPr>
            <p:cNvPicPr>
              <a:picLocks noChangeAspect="1"/>
            </p:cNvPicPr>
            <p:nvPr/>
          </p:nvPicPr>
          <p:blipFill rotWithShape="1">
            <a:blip r:embed="rId8"/>
            <a:srcRect l="8677" t="8261" r="13534" b="6276"/>
            <a:stretch/>
          </p:blipFill>
          <p:spPr>
            <a:xfrm>
              <a:off x="6733480" y="1446526"/>
              <a:ext cx="4347057" cy="4775944"/>
            </a:xfrm>
            <a:prstGeom prst="rect">
              <a:avLst/>
            </a:prstGeom>
          </p:spPr>
        </p:pic>
      </p:grpSp>
    </p:spTree>
    <p:extLst>
      <p:ext uri="{BB962C8B-B14F-4D97-AF65-F5344CB8AC3E}">
        <p14:creationId xmlns:p14="http://schemas.microsoft.com/office/powerpoint/2010/main" val="1646023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37AB2-4446-0344-8021-A0F339B0560C}"/>
              </a:ext>
            </a:extLst>
          </p:cNvPr>
          <p:cNvSpPr>
            <a:spLocks noGrp="1"/>
          </p:cNvSpPr>
          <p:nvPr>
            <p:ph type="title"/>
          </p:nvPr>
        </p:nvSpPr>
        <p:spPr/>
        <p:txBody>
          <a:bodyPr>
            <a:normAutofit/>
          </a:bodyPr>
          <a:lstStyle/>
          <a:p>
            <a:r>
              <a:rPr lang="en-US" dirty="0"/>
              <a:t>Everything can be done using our web app…</a:t>
            </a:r>
          </a:p>
        </p:txBody>
      </p:sp>
      <p:sp>
        <p:nvSpPr>
          <p:cNvPr id="3" name="Rounded Rectangle 2">
            <a:extLst>
              <a:ext uri="{FF2B5EF4-FFF2-40B4-BE49-F238E27FC236}">
                <a16:creationId xmlns:a16="http://schemas.microsoft.com/office/drawing/2014/main" id="{D3439202-A9CC-EF4D-887E-DDA213EC6BE1}"/>
              </a:ext>
            </a:extLst>
          </p:cNvPr>
          <p:cNvSpPr/>
          <p:nvPr/>
        </p:nvSpPr>
        <p:spPr>
          <a:xfrm>
            <a:off x="1637667" y="3775578"/>
            <a:ext cx="1911175" cy="58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Web app</a:t>
            </a:r>
          </a:p>
        </p:txBody>
      </p:sp>
      <p:sp>
        <p:nvSpPr>
          <p:cNvPr id="4" name="Rounded Rectangle 3">
            <a:extLst>
              <a:ext uri="{FF2B5EF4-FFF2-40B4-BE49-F238E27FC236}">
                <a16:creationId xmlns:a16="http://schemas.microsoft.com/office/drawing/2014/main" id="{00D310E3-967F-E843-9E79-32E74E9C33D6}"/>
              </a:ext>
            </a:extLst>
          </p:cNvPr>
          <p:cNvSpPr/>
          <p:nvPr/>
        </p:nvSpPr>
        <p:spPr>
          <a:xfrm>
            <a:off x="3702441" y="3775577"/>
            <a:ext cx="1660454" cy="58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Python CLI</a:t>
            </a:r>
          </a:p>
        </p:txBody>
      </p:sp>
      <p:sp>
        <p:nvSpPr>
          <p:cNvPr id="5" name="Rounded Rectangle 4">
            <a:extLst>
              <a:ext uri="{FF2B5EF4-FFF2-40B4-BE49-F238E27FC236}">
                <a16:creationId xmlns:a16="http://schemas.microsoft.com/office/drawing/2014/main" id="{EBDAE73C-D278-4842-A3DC-519595C24473}"/>
              </a:ext>
            </a:extLst>
          </p:cNvPr>
          <p:cNvSpPr/>
          <p:nvPr/>
        </p:nvSpPr>
        <p:spPr>
          <a:xfrm>
            <a:off x="1637667" y="4490875"/>
            <a:ext cx="5554027" cy="58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Python SDK</a:t>
            </a:r>
          </a:p>
        </p:txBody>
      </p:sp>
      <p:sp>
        <p:nvSpPr>
          <p:cNvPr id="6" name="Rounded Rectangle 5">
            <a:extLst>
              <a:ext uri="{FF2B5EF4-FFF2-40B4-BE49-F238E27FC236}">
                <a16:creationId xmlns:a16="http://schemas.microsoft.com/office/drawing/2014/main" id="{640DCB3E-4855-D242-A61B-65B768AD55B8}"/>
              </a:ext>
            </a:extLst>
          </p:cNvPr>
          <p:cNvSpPr/>
          <p:nvPr/>
        </p:nvSpPr>
        <p:spPr>
          <a:xfrm>
            <a:off x="1340843" y="5206172"/>
            <a:ext cx="9510314" cy="1570703"/>
          </a:xfrm>
          <a:prstGeom prst="roundRect">
            <a:avLst/>
          </a:prstGeom>
          <a:noFill/>
          <a:ln w="28575">
            <a:solidFill>
              <a:schemeClr val="accent1"/>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br>
              <a:rPr lang="en-US" dirty="0"/>
            </a:br>
            <a:br>
              <a:rPr lang="en-US" dirty="0"/>
            </a:br>
            <a:br>
              <a:rPr lang="en-US" dirty="0"/>
            </a:br>
            <a:br>
              <a:rPr lang="en-US" dirty="0"/>
            </a:br>
            <a:r>
              <a:rPr lang="en-US" dirty="0"/>
              <a:t>Globus Public REST APIs</a:t>
            </a:r>
          </a:p>
        </p:txBody>
      </p:sp>
      <p:sp>
        <p:nvSpPr>
          <p:cNvPr id="7" name="Rounded Rectangle 6">
            <a:extLst>
              <a:ext uri="{FF2B5EF4-FFF2-40B4-BE49-F238E27FC236}">
                <a16:creationId xmlns:a16="http://schemas.microsoft.com/office/drawing/2014/main" id="{C13F2D4E-C514-4A45-B9F0-8AD62BE09078}"/>
              </a:ext>
            </a:extLst>
          </p:cNvPr>
          <p:cNvSpPr/>
          <p:nvPr/>
        </p:nvSpPr>
        <p:spPr>
          <a:xfrm>
            <a:off x="1637667" y="5456907"/>
            <a:ext cx="1660454" cy="58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Transfer API</a:t>
            </a:r>
          </a:p>
        </p:txBody>
      </p:sp>
      <p:sp>
        <p:nvSpPr>
          <p:cNvPr id="8" name="Rounded Rectangle 7">
            <a:extLst>
              <a:ext uri="{FF2B5EF4-FFF2-40B4-BE49-F238E27FC236}">
                <a16:creationId xmlns:a16="http://schemas.microsoft.com/office/drawing/2014/main" id="{50EB2001-B35A-984E-835D-502DFE53D52C}"/>
              </a:ext>
            </a:extLst>
          </p:cNvPr>
          <p:cNvSpPr/>
          <p:nvPr/>
        </p:nvSpPr>
        <p:spPr>
          <a:xfrm>
            <a:off x="8893879" y="5479016"/>
            <a:ext cx="1660454" cy="58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Search API</a:t>
            </a:r>
          </a:p>
        </p:txBody>
      </p:sp>
      <p:sp>
        <p:nvSpPr>
          <p:cNvPr id="9" name="Rounded Rectangle 8">
            <a:extLst>
              <a:ext uri="{FF2B5EF4-FFF2-40B4-BE49-F238E27FC236}">
                <a16:creationId xmlns:a16="http://schemas.microsoft.com/office/drawing/2014/main" id="{CB639E96-22C2-0D4F-BC66-B46198DDBBE2}"/>
              </a:ext>
            </a:extLst>
          </p:cNvPr>
          <p:cNvSpPr/>
          <p:nvPr/>
        </p:nvSpPr>
        <p:spPr>
          <a:xfrm>
            <a:off x="3451720" y="5471642"/>
            <a:ext cx="1660454" cy="58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Auth API</a:t>
            </a:r>
          </a:p>
        </p:txBody>
      </p:sp>
      <p:sp>
        <p:nvSpPr>
          <p:cNvPr id="10" name="Rounded Rectangle 9">
            <a:extLst>
              <a:ext uri="{FF2B5EF4-FFF2-40B4-BE49-F238E27FC236}">
                <a16:creationId xmlns:a16="http://schemas.microsoft.com/office/drawing/2014/main" id="{DBE391B7-752F-C843-AA38-03FFEC85287F}"/>
              </a:ext>
            </a:extLst>
          </p:cNvPr>
          <p:cNvSpPr/>
          <p:nvPr/>
        </p:nvSpPr>
        <p:spPr>
          <a:xfrm>
            <a:off x="5265773" y="5471642"/>
            <a:ext cx="1660454" cy="58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Groups API</a:t>
            </a:r>
          </a:p>
        </p:txBody>
      </p:sp>
      <p:sp>
        <p:nvSpPr>
          <p:cNvPr id="11" name="Rounded Rectangle 10">
            <a:extLst>
              <a:ext uri="{FF2B5EF4-FFF2-40B4-BE49-F238E27FC236}">
                <a16:creationId xmlns:a16="http://schemas.microsoft.com/office/drawing/2014/main" id="{60D2BBAB-8A4F-DC45-87E5-477E4007F430}"/>
              </a:ext>
            </a:extLst>
          </p:cNvPr>
          <p:cNvSpPr/>
          <p:nvPr/>
        </p:nvSpPr>
        <p:spPr>
          <a:xfrm>
            <a:off x="7079826" y="5479016"/>
            <a:ext cx="1660454" cy="5899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Flows API</a:t>
            </a:r>
          </a:p>
        </p:txBody>
      </p:sp>
      <p:pic>
        <p:nvPicPr>
          <p:cNvPr id="13" name="Picture 12" descr="A screenshot of a cell phone&#10;&#10;Description automatically generated">
            <a:extLst>
              <a:ext uri="{FF2B5EF4-FFF2-40B4-BE49-F238E27FC236}">
                <a16:creationId xmlns:a16="http://schemas.microsoft.com/office/drawing/2014/main" id="{6C80D9F4-E70B-1944-BBA2-C562AB83C0CD}"/>
              </a:ext>
            </a:extLst>
          </p:cNvPr>
          <p:cNvPicPr>
            <a:picLocks noChangeAspect="1"/>
          </p:cNvPicPr>
          <p:nvPr/>
        </p:nvPicPr>
        <p:blipFill>
          <a:blip r:embed="rId3"/>
          <a:stretch>
            <a:fillRect/>
          </a:stretch>
        </p:blipFill>
        <p:spPr>
          <a:xfrm>
            <a:off x="1637666" y="2448565"/>
            <a:ext cx="1911176" cy="1223429"/>
          </a:xfrm>
          <a:prstGeom prst="rect">
            <a:avLst/>
          </a:prstGeom>
          <a:effectLst>
            <a:outerShdw blurRad="190500" dist="50800" dir="2700000" algn="tl" rotWithShape="0">
              <a:prstClr val="black">
                <a:alpha val="60000"/>
              </a:prstClr>
            </a:outerShdw>
          </a:effectLst>
        </p:spPr>
      </p:pic>
      <p:pic>
        <p:nvPicPr>
          <p:cNvPr id="14" name="Picture 13" descr="A screenshot of text&#10;&#10;Description automatically generated">
            <a:extLst>
              <a:ext uri="{FF2B5EF4-FFF2-40B4-BE49-F238E27FC236}">
                <a16:creationId xmlns:a16="http://schemas.microsoft.com/office/drawing/2014/main" id="{611945FA-3D37-964A-ACD8-09DEF4F37E7F}"/>
              </a:ext>
            </a:extLst>
          </p:cNvPr>
          <p:cNvPicPr>
            <a:picLocks noChangeAspect="1"/>
          </p:cNvPicPr>
          <p:nvPr/>
        </p:nvPicPr>
        <p:blipFill>
          <a:blip r:embed="rId4"/>
          <a:stretch>
            <a:fillRect/>
          </a:stretch>
        </p:blipFill>
        <p:spPr>
          <a:xfrm>
            <a:off x="3702442" y="2367108"/>
            <a:ext cx="1672144" cy="1307354"/>
          </a:xfrm>
          <a:prstGeom prst="rect">
            <a:avLst/>
          </a:prstGeom>
          <a:effectLst>
            <a:outerShdw blurRad="190500" dist="50800" dir="2700000" algn="tl" rotWithShape="0">
              <a:prstClr val="black">
                <a:alpha val="60000"/>
              </a:prstClr>
            </a:outerShdw>
          </a:effectLst>
        </p:spPr>
      </p:pic>
      <p:pic>
        <p:nvPicPr>
          <p:cNvPr id="15" name="Picture 14" descr="A screenshot of a cell phone&#10;&#10;Description automatically generated">
            <a:extLst>
              <a:ext uri="{FF2B5EF4-FFF2-40B4-BE49-F238E27FC236}">
                <a16:creationId xmlns:a16="http://schemas.microsoft.com/office/drawing/2014/main" id="{75508D9A-322F-0942-A8AE-B7AF4516EF05}"/>
              </a:ext>
            </a:extLst>
          </p:cNvPr>
          <p:cNvPicPr>
            <a:picLocks noChangeAspect="1"/>
          </p:cNvPicPr>
          <p:nvPr/>
        </p:nvPicPr>
        <p:blipFill>
          <a:blip r:embed="rId5"/>
          <a:stretch>
            <a:fillRect/>
          </a:stretch>
        </p:blipFill>
        <p:spPr>
          <a:xfrm>
            <a:off x="5516494" y="3300308"/>
            <a:ext cx="1660454" cy="1084378"/>
          </a:xfrm>
          <a:prstGeom prst="rect">
            <a:avLst/>
          </a:prstGeom>
          <a:effectLst>
            <a:outerShdw blurRad="190500" dist="50800" dir="2700000" algn="tl" rotWithShape="0">
              <a:prstClr val="black">
                <a:alpha val="60000"/>
              </a:prstClr>
            </a:outerShdw>
          </a:effectLst>
        </p:spPr>
      </p:pic>
      <p:pic>
        <p:nvPicPr>
          <p:cNvPr id="16" name="Picture 15" descr="A screenshot of a cell phone&#10;&#10;Description automatically generated">
            <a:extLst>
              <a:ext uri="{FF2B5EF4-FFF2-40B4-BE49-F238E27FC236}">
                <a16:creationId xmlns:a16="http://schemas.microsoft.com/office/drawing/2014/main" id="{F322E5C5-6CD1-9946-9250-65A3F359F17F}"/>
              </a:ext>
            </a:extLst>
          </p:cNvPr>
          <p:cNvPicPr>
            <a:picLocks noChangeAspect="1"/>
          </p:cNvPicPr>
          <p:nvPr/>
        </p:nvPicPr>
        <p:blipFill>
          <a:blip r:embed="rId5"/>
          <a:stretch>
            <a:fillRect/>
          </a:stretch>
        </p:blipFill>
        <p:spPr>
          <a:xfrm>
            <a:off x="8063652" y="3985372"/>
            <a:ext cx="1660454" cy="1084378"/>
          </a:xfrm>
          <a:prstGeom prst="rect">
            <a:avLst/>
          </a:prstGeom>
          <a:effectLst>
            <a:outerShdw blurRad="190500" dist="50800" dir="2700000" algn="tl" rotWithShape="0">
              <a:prstClr val="black">
                <a:alpha val="60000"/>
              </a:prstClr>
            </a:outerShdw>
          </a:effectLst>
        </p:spPr>
      </p:pic>
      <p:sp>
        <p:nvSpPr>
          <p:cNvPr id="20" name="Title 1">
            <a:extLst>
              <a:ext uri="{FF2B5EF4-FFF2-40B4-BE49-F238E27FC236}">
                <a16:creationId xmlns:a16="http://schemas.microsoft.com/office/drawing/2014/main" id="{770C6181-119C-C645-AF0F-CAB92878E6DF}"/>
              </a:ext>
            </a:extLst>
          </p:cNvPr>
          <p:cNvSpPr txBox="1">
            <a:spLocks/>
          </p:cNvSpPr>
          <p:nvPr/>
        </p:nvSpPr>
        <p:spPr>
          <a:xfrm>
            <a:off x="1220403" y="565344"/>
            <a:ext cx="10976517"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0" i="0" kern="1200">
                <a:solidFill>
                  <a:schemeClr val="bg1">
                    <a:lumMod val="85000"/>
                  </a:schemeClr>
                </a:solidFill>
                <a:latin typeface="Arial"/>
                <a:ea typeface="+mj-ea"/>
                <a:cs typeface="Arial"/>
              </a:defRPr>
            </a:lvl1pPr>
          </a:lstStyle>
          <a:p>
            <a:pPr fontAlgn="auto">
              <a:spcAft>
                <a:spcPts val="0"/>
              </a:spcAft>
            </a:pPr>
            <a:r>
              <a:rPr lang="en-US" dirty="0"/>
              <a:t>…scripted using our Python CLI…</a:t>
            </a:r>
          </a:p>
        </p:txBody>
      </p:sp>
      <p:sp>
        <p:nvSpPr>
          <p:cNvPr id="21" name="Title 1">
            <a:extLst>
              <a:ext uri="{FF2B5EF4-FFF2-40B4-BE49-F238E27FC236}">
                <a16:creationId xmlns:a16="http://schemas.microsoft.com/office/drawing/2014/main" id="{19627973-47B6-F64D-AD42-29A2D73DEF0F}"/>
              </a:ext>
            </a:extLst>
          </p:cNvPr>
          <p:cNvSpPr txBox="1">
            <a:spLocks/>
          </p:cNvSpPr>
          <p:nvPr/>
        </p:nvSpPr>
        <p:spPr>
          <a:xfrm>
            <a:off x="1210563" y="1160196"/>
            <a:ext cx="10976517"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b="0" i="0" kern="1200">
                <a:solidFill>
                  <a:schemeClr val="bg1">
                    <a:lumMod val="85000"/>
                  </a:schemeClr>
                </a:solidFill>
                <a:latin typeface="Arial"/>
                <a:ea typeface="+mj-ea"/>
                <a:cs typeface="Arial"/>
              </a:defRPr>
            </a:lvl1pPr>
          </a:lstStyle>
          <a:p>
            <a:pPr fontAlgn="auto">
              <a:spcAft>
                <a:spcPts val="0"/>
              </a:spcAft>
            </a:pPr>
            <a:r>
              <a:rPr lang="en-US" dirty="0"/>
              <a:t>…or built into an app with SDK &amp; REST APIs</a:t>
            </a:r>
          </a:p>
        </p:txBody>
      </p:sp>
    </p:spTree>
    <p:extLst>
      <p:ext uri="{BB962C8B-B14F-4D97-AF65-F5344CB8AC3E}">
        <p14:creationId xmlns:p14="http://schemas.microsoft.com/office/powerpoint/2010/main" val="281094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46497-EA60-4425-0927-A91C5B256F75}"/>
              </a:ext>
            </a:extLst>
          </p:cNvPr>
          <p:cNvSpPr>
            <a:spLocks noGrp="1"/>
          </p:cNvSpPr>
          <p:nvPr>
            <p:ph type="title"/>
          </p:nvPr>
        </p:nvSpPr>
        <p:spPr/>
        <p:txBody>
          <a:bodyPr/>
          <a:lstStyle/>
          <a:p>
            <a:r>
              <a:rPr lang="en-US" dirty="0"/>
              <a:t>A whirlwind tour of Globus APIs</a:t>
            </a:r>
          </a:p>
        </p:txBody>
      </p:sp>
      <p:sp>
        <p:nvSpPr>
          <p:cNvPr id="3" name="Content Placeholder 2">
            <a:extLst>
              <a:ext uri="{FF2B5EF4-FFF2-40B4-BE49-F238E27FC236}">
                <a16:creationId xmlns:a16="http://schemas.microsoft.com/office/drawing/2014/main" id="{CB4E992A-06CD-117B-75C6-833398BEFA26}"/>
              </a:ext>
            </a:extLst>
          </p:cNvPr>
          <p:cNvSpPr>
            <a:spLocks noGrp="1"/>
          </p:cNvSpPr>
          <p:nvPr>
            <p:ph idx="1"/>
          </p:nvPr>
        </p:nvSpPr>
        <p:spPr>
          <a:xfrm>
            <a:off x="609600" y="1600201"/>
            <a:ext cx="10972800" cy="5257799"/>
          </a:xfrm>
        </p:spPr>
        <p:txBody>
          <a:bodyPr>
            <a:normAutofit/>
          </a:bodyPr>
          <a:lstStyle/>
          <a:p>
            <a:r>
              <a:rPr lang="en-US" dirty="0"/>
              <a:t>Globus Auth API * </a:t>
            </a:r>
            <a:r>
              <a:rPr lang="en-US" dirty="0">
                <a:solidFill>
                  <a:schemeClr val="tx2">
                    <a:lumMod val="40000"/>
                    <a:lumOff val="60000"/>
                  </a:schemeClr>
                </a:solidFill>
              </a:rPr>
              <a:t>– authentication &amp; identities</a:t>
            </a:r>
          </a:p>
          <a:p>
            <a:r>
              <a:rPr lang="en-US" dirty="0"/>
              <a:t>Globus Groups API </a:t>
            </a:r>
            <a:r>
              <a:rPr lang="en-US" dirty="0">
                <a:solidFill>
                  <a:schemeClr val="tx2">
                    <a:lumMod val="40000"/>
                    <a:lumOff val="60000"/>
                  </a:schemeClr>
                </a:solidFill>
              </a:rPr>
              <a:t>– groups &amp; membership</a:t>
            </a:r>
          </a:p>
          <a:p>
            <a:r>
              <a:rPr lang="en-US" dirty="0"/>
              <a:t>Globus Transfer API * </a:t>
            </a:r>
            <a:r>
              <a:rPr lang="en-US" dirty="0">
                <a:solidFill>
                  <a:schemeClr val="tx2">
                    <a:lumMod val="40000"/>
                    <a:lumOff val="60000"/>
                  </a:schemeClr>
                </a:solidFill>
              </a:rPr>
              <a:t>– data transfer</a:t>
            </a:r>
            <a:endParaRPr lang="en-US" sz="2400" i="1" dirty="0">
              <a:solidFill>
                <a:schemeClr val="tx2">
                  <a:lumMod val="40000"/>
                  <a:lumOff val="60000"/>
                </a:schemeClr>
              </a:solidFill>
            </a:endParaRPr>
          </a:p>
          <a:p>
            <a:r>
              <a:rPr lang="en-US" dirty="0"/>
              <a:t>Globus Search API </a:t>
            </a:r>
            <a:r>
              <a:rPr lang="en-US" dirty="0">
                <a:solidFill>
                  <a:schemeClr val="tx2">
                    <a:lumMod val="40000"/>
                    <a:lumOff val="60000"/>
                  </a:schemeClr>
                </a:solidFill>
              </a:rPr>
              <a:t>– metadata &amp; indexing</a:t>
            </a:r>
          </a:p>
          <a:p>
            <a:r>
              <a:rPr lang="en-US" dirty="0"/>
              <a:t>Globus Flows API * </a:t>
            </a:r>
            <a:r>
              <a:rPr lang="en-US" dirty="0">
                <a:solidFill>
                  <a:schemeClr val="tx2">
                    <a:lumMod val="40000"/>
                    <a:lumOff val="60000"/>
                  </a:schemeClr>
                </a:solidFill>
              </a:rPr>
              <a:t>– automation</a:t>
            </a:r>
          </a:p>
          <a:p>
            <a:endParaRPr lang="en-US" i="1" dirty="0"/>
          </a:p>
          <a:p>
            <a:endParaRPr lang="en-US" i="1" dirty="0"/>
          </a:p>
          <a:p>
            <a:pPr marL="0" indent="0">
              <a:buNone/>
            </a:pPr>
            <a:r>
              <a:rPr lang="en-US" sz="2400" i="1" dirty="0"/>
              <a:t>* covered in previous session</a:t>
            </a:r>
          </a:p>
        </p:txBody>
      </p:sp>
    </p:spTree>
    <p:extLst>
      <p:ext uri="{BB962C8B-B14F-4D97-AF65-F5344CB8AC3E}">
        <p14:creationId xmlns:p14="http://schemas.microsoft.com/office/powerpoint/2010/main" val="2070160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Globus Auth: Foundational IAM service</a:t>
            </a:r>
          </a:p>
        </p:txBody>
      </p:sp>
      <p:sp>
        <p:nvSpPr>
          <p:cNvPr id="3" name="Content Placeholder 2"/>
          <p:cNvSpPr>
            <a:spLocks noGrp="1"/>
          </p:cNvSpPr>
          <p:nvPr>
            <p:ph idx="1"/>
          </p:nvPr>
        </p:nvSpPr>
        <p:spPr>
          <a:xfrm>
            <a:off x="609600" y="1310640"/>
            <a:ext cx="10972800" cy="5195765"/>
          </a:xfrm>
        </p:spPr>
        <p:txBody>
          <a:bodyPr>
            <a:normAutofit fontScale="92500" lnSpcReduction="10000"/>
          </a:bodyPr>
          <a:lstStyle/>
          <a:p>
            <a:pPr marL="0" indent="0">
              <a:buNone/>
            </a:pPr>
            <a:r>
              <a:rPr lang="en-US" dirty="0"/>
              <a:t>Identity &amp; Access Management (IAM) for humans, applications, and APIs/services</a:t>
            </a:r>
          </a:p>
          <a:p>
            <a:pPr lvl="1"/>
            <a:r>
              <a:rPr lang="en-US" dirty="0"/>
              <a:t>Application acting as a person with person’s consent</a:t>
            </a:r>
          </a:p>
          <a:p>
            <a:pPr lvl="1"/>
            <a:r>
              <a:rPr lang="en-US" dirty="0"/>
              <a:t>Application acting as itself (authenticated!)</a:t>
            </a:r>
          </a:p>
          <a:p>
            <a:pPr lvl="1"/>
            <a:r>
              <a:rPr lang="en-US" dirty="0"/>
              <a:t>Refresh tokens for offline or long- running tasks</a:t>
            </a:r>
          </a:p>
          <a:p>
            <a:pPr lvl="1"/>
            <a:r>
              <a:rPr lang="en-US" dirty="0"/>
              <a:t>Authorization using linked accounts (account linking)</a:t>
            </a:r>
          </a:p>
          <a:p>
            <a:pPr lvl="1"/>
            <a:r>
              <a:rPr lang="en-US" dirty="0"/>
              <a:t>Authentication assurance (e.g., MFA)</a:t>
            </a:r>
          </a:p>
          <a:p>
            <a:pPr lvl="1"/>
            <a:r>
              <a:rPr lang="en-US" b="0" dirty="0"/>
              <a:t>Apps: web, mobile, desktop, command line clients</a:t>
            </a:r>
          </a:p>
          <a:p>
            <a:pPr lvl="1"/>
            <a:r>
              <a:rPr lang="en-US" b="0" dirty="0"/>
              <a:t>Services acting as clients to other services</a:t>
            </a:r>
          </a:p>
          <a:p>
            <a:r>
              <a:rPr lang="en-US" dirty="0"/>
              <a:t>OAuth 2.0 Authorization Framework (a.k.a. OAuth2)</a:t>
            </a:r>
          </a:p>
          <a:p>
            <a:r>
              <a:rPr lang="en-US" dirty="0"/>
              <a:t>OpenID Connect Core 1.0 (a.k.a. OIDC)</a:t>
            </a:r>
          </a:p>
          <a:p>
            <a:pPr marL="0" indent="0">
              <a:buNone/>
            </a:pPr>
            <a:endParaRPr lang="en-US" b="0" dirty="0"/>
          </a:p>
          <a:p>
            <a:endParaRPr lang="en-US" b="0" dirty="0"/>
          </a:p>
        </p:txBody>
      </p:sp>
      <p:sp>
        <p:nvSpPr>
          <p:cNvPr id="9" name="Slide Number Placeholder 3">
            <a:extLst>
              <a:ext uri="{FF2B5EF4-FFF2-40B4-BE49-F238E27FC236}">
                <a16:creationId xmlns:a16="http://schemas.microsoft.com/office/drawing/2014/main" id="{59DA4F7D-03F8-2042-92F7-CDEB977C963A}"/>
              </a:ext>
            </a:extLst>
          </p:cNvPr>
          <p:cNvSpPr>
            <a:spLocks noGrp="1"/>
          </p:cNvSpPr>
          <p:nvPr>
            <p:ph type="sldNum" sz="quarter" idx="12"/>
          </p:nvPr>
        </p:nvSpPr>
        <p:spPr>
          <a:xfrm>
            <a:off x="11535118" y="6506406"/>
            <a:ext cx="588773" cy="269297"/>
          </a:xfrm>
        </p:spPr>
        <p:txBody>
          <a:bodyPr/>
          <a:lstStyle/>
          <a:p>
            <a:fld id="{F9A62DDD-3F5F-554E-8F55-F59D7AC7F5D2}" type="slidenum">
              <a:rPr lang="en-US" smtClean="0"/>
              <a:pPr/>
              <a:t>15</a:t>
            </a:fld>
            <a:endParaRPr lang="en-US" dirty="0"/>
          </a:p>
        </p:txBody>
      </p:sp>
    </p:spTree>
    <p:extLst>
      <p:ext uri="{BB962C8B-B14F-4D97-AF65-F5344CB8AC3E}">
        <p14:creationId xmlns:p14="http://schemas.microsoft.com/office/powerpoint/2010/main" val="741880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846A4-6305-7B2F-5F98-9D3C5DA355F5}"/>
              </a:ext>
            </a:extLst>
          </p:cNvPr>
          <p:cNvSpPr>
            <a:spLocks noGrp="1"/>
          </p:cNvSpPr>
          <p:nvPr>
            <p:ph type="title"/>
          </p:nvPr>
        </p:nvSpPr>
        <p:spPr>
          <a:xfrm>
            <a:off x="1215483" y="288758"/>
            <a:ext cx="10976517" cy="1143000"/>
          </a:xfrm>
        </p:spPr>
        <p:txBody>
          <a:bodyPr/>
          <a:lstStyle/>
          <a:p>
            <a:r>
              <a:rPr lang="en-US" dirty="0"/>
              <a:t>Globus Groups: Use groups for authorization</a:t>
            </a:r>
          </a:p>
        </p:txBody>
      </p:sp>
      <p:sp>
        <p:nvSpPr>
          <p:cNvPr id="3" name="Content Placeholder 2">
            <a:extLst>
              <a:ext uri="{FF2B5EF4-FFF2-40B4-BE49-F238E27FC236}">
                <a16:creationId xmlns:a16="http://schemas.microsoft.com/office/drawing/2014/main" id="{D719187B-8D1A-5C6F-A1FD-B99E4022E31A}"/>
              </a:ext>
            </a:extLst>
          </p:cNvPr>
          <p:cNvSpPr>
            <a:spLocks noGrp="1"/>
          </p:cNvSpPr>
          <p:nvPr>
            <p:ph idx="1"/>
          </p:nvPr>
        </p:nvSpPr>
        <p:spPr/>
        <p:txBody>
          <a:bodyPr>
            <a:normAutofit fontScale="77500" lnSpcReduction="20000"/>
          </a:bodyPr>
          <a:lstStyle/>
          <a:p>
            <a:r>
              <a:rPr lang="en-US" dirty="0"/>
              <a:t>Globus Connect Server &amp; Transfer API use groups for guest collection permissions</a:t>
            </a:r>
          </a:p>
          <a:p>
            <a:pPr lvl="1"/>
            <a:r>
              <a:rPr lang="en-US" dirty="0"/>
              <a:t>Grant membership manager role to your application</a:t>
            </a:r>
          </a:p>
          <a:p>
            <a:pPr lvl="1"/>
            <a:r>
              <a:rPr lang="en-US" dirty="0"/>
              <a:t>Your web app can add/remove members to grant/remove access</a:t>
            </a:r>
          </a:p>
          <a:p>
            <a:r>
              <a:rPr lang="en-US" dirty="0"/>
              <a:t>Use groups for your application’s permissions</a:t>
            </a:r>
          </a:p>
          <a:p>
            <a:pPr lvl="1"/>
            <a:r>
              <a:rPr lang="en-US" dirty="0"/>
              <a:t>Instead of managing a bunch of ACLs in your application, use group membership</a:t>
            </a:r>
          </a:p>
          <a:p>
            <a:pPr lvl="1"/>
            <a:r>
              <a:rPr lang="en-US" dirty="0"/>
              <a:t>Lookup membership</a:t>
            </a:r>
          </a:p>
          <a:p>
            <a:pPr lvl="2"/>
            <a:r>
              <a:rPr lang="en-US" dirty="0"/>
              <a:t>Check membership to determine permissions</a:t>
            </a:r>
          </a:p>
          <a:p>
            <a:pPr lvl="1"/>
            <a:r>
              <a:rPr lang="en-US" dirty="0"/>
              <a:t>Add/remove members</a:t>
            </a:r>
          </a:p>
          <a:p>
            <a:pPr lvl="1"/>
            <a:r>
              <a:rPr lang="en-US" dirty="0"/>
              <a:t>Configure policy settings</a:t>
            </a:r>
          </a:p>
          <a:p>
            <a:pPr lvl="1"/>
            <a:r>
              <a:rPr lang="en-US" dirty="0"/>
              <a:t>Create/delete groups</a:t>
            </a:r>
          </a:p>
          <a:p>
            <a:pPr lvl="1"/>
            <a:r>
              <a:rPr lang="en-US" i="1" dirty="0"/>
              <a:t>Remember: you can also use the web app for any of the above!</a:t>
            </a:r>
          </a:p>
          <a:p>
            <a:endParaRPr lang="en-US" dirty="0"/>
          </a:p>
        </p:txBody>
      </p:sp>
      <p:sp>
        <p:nvSpPr>
          <p:cNvPr id="4" name="TextBox 3">
            <a:extLst>
              <a:ext uri="{FF2B5EF4-FFF2-40B4-BE49-F238E27FC236}">
                <a16:creationId xmlns:a16="http://schemas.microsoft.com/office/drawing/2014/main" id="{DA90BCB7-7D14-1737-8A9E-D39990808CE7}"/>
              </a:ext>
            </a:extLst>
          </p:cNvPr>
          <p:cNvSpPr txBox="1"/>
          <p:nvPr/>
        </p:nvSpPr>
        <p:spPr>
          <a:xfrm>
            <a:off x="609600" y="6126164"/>
            <a:ext cx="10972800" cy="584775"/>
          </a:xfrm>
          <a:prstGeom prst="rect">
            <a:avLst/>
          </a:prstGeom>
          <a:noFill/>
        </p:spPr>
        <p:txBody>
          <a:bodyPr wrap="square" rtlCol="0">
            <a:spAutoFit/>
          </a:bodyPr>
          <a:lstStyle/>
          <a:p>
            <a:pPr algn="ctr"/>
            <a:r>
              <a:rPr lang="en-US" sz="3200" b="1" dirty="0" err="1">
                <a:solidFill>
                  <a:schemeClr val="accent6">
                    <a:lumMod val="75000"/>
                  </a:schemeClr>
                </a:solidFill>
              </a:rPr>
              <a:t>docs.globus.org</a:t>
            </a:r>
            <a:r>
              <a:rPr lang="en-US" sz="3200" b="1" dirty="0">
                <a:solidFill>
                  <a:schemeClr val="accent6">
                    <a:lumMod val="75000"/>
                  </a:schemeClr>
                </a:solidFill>
              </a:rPr>
              <a:t>/</a:t>
            </a:r>
            <a:r>
              <a:rPr lang="en-US" sz="3200" b="1" dirty="0" err="1">
                <a:solidFill>
                  <a:schemeClr val="accent6">
                    <a:lumMod val="75000"/>
                  </a:schemeClr>
                </a:solidFill>
              </a:rPr>
              <a:t>api</a:t>
            </a:r>
            <a:r>
              <a:rPr lang="en-US" sz="3200" b="1" dirty="0">
                <a:solidFill>
                  <a:schemeClr val="accent6">
                    <a:lumMod val="75000"/>
                  </a:schemeClr>
                </a:solidFill>
              </a:rPr>
              <a:t>/groups</a:t>
            </a:r>
          </a:p>
        </p:txBody>
      </p:sp>
    </p:spTree>
    <p:extLst>
      <p:ext uri="{BB962C8B-B14F-4D97-AF65-F5344CB8AC3E}">
        <p14:creationId xmlns:p14="http://schemas.microsoft.com/office/powerpoint/2010/main" val="975579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A6674-DB23-1046-A021-9F9DA0063BFD}"/>
              </a:ext>
            </a:extLst>
          </p:cNvPr>
          <p:cNvSpPr>
            <a:spLocks noGrp="1"/>
          </p:cNvSpPr>
          <p:nvPr>
            <p:ph type="title"/>
          </p:nvPr>
        </p:nvSpPr>
        <p:spPr/>
        <p:txBody>
          <a:bodyPr>
            <a:normAutofit/>
          </a:bodyPr>
          <a:lstStyle/>
          <a:p>
            <a:r>
              <a:rPr lang="en-US" dirty="0"/>
              <a:t>Data transfer and sharing</a:t>
            </a:r>
            <a:endParaRPr lang="en-US" sz="3200" dirty="0"/>
          </a:p>
        </p:txBody>
      </p:sp>
      <p:sp>
        <p:nvSpPr>
          <p:cNvPr id="3" name="Content Placeholder 2">
            <a:extLst>
              <a:ext uri="{FF2B5EF4-FFF2-40B4-BE49-F238E27FC236}">
                <a16:creationId xmlns:a16="http://schemas.microsoft.com/office/drawing/2014/main" id="{B58A7C8B-5093-E54C-89BC-693FF5390827}"/>
              </a:ext>
            </a:extLst>
          </p:cNvPr>
          <p:cNvSpPr>
            <a:spLocks noGrp="1"/>
          </p:cNvSpPr>
          <p:nvPr>
            <p:ph idx="1"/>
          </p:nvPr>
        </p:nvSpPr>
        <p:spPr>
          <a:xfrm>
            <a:off x="609600" y="1600201"/>
            <a:ext cx="11099800" cy="1968865"/>
          </a:xfrm>
        </p:spPr>
        <p:txBody>
          <a:bodyPr>
            <a:normAutofit fontScale="92500"/>
          </a:bodyPr>
          <a:lstStyle/>
          <a:p>
            <a:r>
              <a:rPr lang="en-US" dirty="0"/>
              <a:t>Move data to collection </a:t>
            </a:r>
            <a:r>
              <a:rPr lang="en-US" dirty="0">
                <a:sym typeface="Wingdings" pitchFamily="2" charset="2"/>
              </a:rPr>
              <a:t> </a:t>
            </a:r>
            <a:r>
              <a:rPr lang="en-US" dirty="0"/>
              <a:t>Submit Transfer task</a:t>
            </a:r>
          </a:p>
          <a:p>
            <a:r>
              <a:rPr lang="en-US" dirty="0"/>
              <a:t>Make data accessible </a:t>
            </a:r>
            <a:r>
              <a:rPr lang="en-US" dirty="0">
                <a:sym typeface="Wingdings" pitchFamily="2" charset="2"/>
              </a:rPr>
              <a:t> </a:t>
            </a:r>
            <a:r>
              <a:rPr lang="en-US" dirty="0"/>
              <a:t>Set guest collection access rule</a:t>
            </a:r>
          </a:p>
          <a:p>
            <a:r>
              <a:rPr lang="en-US" dirty="0"/>
              <a:t>Grant user/app access </a:t>
            </a:r>
            <a:r>
              <a:rPr lang="en-US" dirty="0">
                <a:sym typeface="Wingdings" pitchFamily="2" charset="2"/>
              </a:rPr>
              <a:t> Add/confirm </a:t>
            </a:r>
            <a:r>
              <a:rPr lang="en-US" dirty="0"/>
              <a:t>Group membership</a:t>
            </a:r>
          </a:p>
        </p:txBody>
      </p:sp>
      <p:sp>
        <p:nvSpPr>
          <p:cNvPr id="4" name="Slide Number Placeholder 3">
            <a:extLst>
              <a:ext uri="{FF2B5EF4-FFF2-40B4-BE49-F238E27FC236}">
                <a16:creationId xmlns:a16="http://schemas.microsoft.com/office/drawing/2014/main" id="{5DD72BF4-E61C-B347-9D22-0CFB5DB212E9}"/>
              </a:ext>
            </a:extLst>
          </p:cNvPr>
          <p:cNvSpPr>
            <a:spLocks noGrp="1"/>
          </p:cNvSpPr>
          <p:nvPr>
            <p:ph type="sldNum" sz="quarter" idx="12"/>
          </p:nvPr>
        </p:nvSpPr>
        <p:spPr/>
        <p:txBody>
          <a:bodyPr/>
          <a:lstStyle/>
          <a:p>
            <a:fld id="{F9A62DDD-3F5F-554E-8F55-F59D7AC7F5D2}" type="slidenum">
              <a:rPr lang="en-US" smtClean="0"/>
              <a:pPr/>
              <a:t>17</a:t>
            </a:fld>
            <a:endParaRPr lang="en-US" dirty="0"/>
          </a:p>
        </p:txBody>
      </p:sp>
      <p:sp>
        <p:nvSpPr>
          <p:cNvPr id="5" name="Rounded Rectangle 4">
            <a:extLst>
              <a:ext uri="{FF2B5EF4-FFF2-40B4-BE49-F238E27FC236}">
                <a16:creationId xmlns:a16="http://schemas.microsoft.com/office/drawing/2014/main" id="{CC5B4474-8D08-4345-8823-7E974AA5B80B}"/>
              </a:ext>
            </a:extLst>
          </p:cNvPr>
          <p:cNvSpPr/>
          <p:nvPr/>
        </p:nvSpPr>
        <p:spPr>
          <a:xfrm>
            <a:off x="7251343" y="3524718"/>
            <a:ext cx="4458057" cy="2753088"/>
          </a:xfrm>
          <a:prstGeom prst="roundRect">
            <a:avLst>
              <a:gd name="adj" fmla="val 6861"/>
            </a:avLst>
          </a:prstGeom>
          <a:solidFill>
            <a:schemeClr val="bg1">
              <a:lumMod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1F93E838-1F6E-D847-9E0B-C663CC0A75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98615" y="4080408"/>
            <a:ext cx="1621679" cy="1641707"/>
          </a:xfrm>
          <a:prstGeom prst="rect">
            <a:avLst/>
          </a:prstGeom>
        </p:spPr>
      </p:pic>
      <p:sp>
        <p:nvSpPr>
          <p:cNvPr id="9" name="Rounded Rectangle 8">
            <a:extLst>
              <a:ext uri="{FF2B5EF4-FFF2-40B4-BE49-F238E27FC236}">
                <a16:creationId xmlns:a16="http://schemas.microsoft.com/office/drawing/2014/main" id="{E92E9F11-0EFB-D44F-8905-2AF9EF32E636}"/>
              </a:ext>
            </a:extLst>
          </p:cNvPr>
          <p:cNvSpPr/>
          <p:nvPr/>
        </p:nvSpPr>
        <p:spPr>
          <a:xfrm>
            <a:off x="7470966" y="5013683"/>
            <a:ext cx="1841500" cy="1079349"/>
          </a:xfrm>
          <a:prstGeom prst="roundRect">
            <a:avLst>
              <a:gd name="adj" fmla="val 7254"/>
            </a:avLst>
          </a:prstGeom>
          <a:solidFill>
            <a:schemeClr val="accent1">
              <a:lumMod val="75000"/>
            </a:schemeClr>
          </a:solidFill>
          <a:ln>
            <a:noFill/>
          </a:ln>
          <a:effectLst>
            <a:innerShdw blurRad="63500" dist="50800" dir="2700000">
              <a:schemeClr val="tx2">
                <a:lumMod val="75000"/>
                <a:alpha val="50000"/>
              </a:schemeClr>
            </a:inn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bg1"/>
                </a:solidFill>
                <a:latin typeface="Arial" panose="020B0604020202020204" pitchFamily="34" charset="0"/>
                <a:cs typeface="Arial" panose="020B0604020202020204" pitchFamily="34" charset="0"/>
              </a:rPr>
              <a:t>Groups service</a:t>
            </a:r>
          </a:p>
        </p:txBody>
      </p:sp>
      <p:sp>
        <p:nvSpPr>
          <p:cNvPr id="10" name="Rounded Rectangle 9">
            <a:extLst>
              <a:ext uri="{FF2B5EF4-FFF2-40B4-BE49-F238E27FC236}">
                <a16:creationId xmlns:a16="http://schemas.microsoft.com/office/drawing/2014/main" id="{FCC5D8E6-41D0-6547-9676-E89329049E82}"/>
              </a:ext>
            </a:extLst>
          </p:cNvPr>
          <p:cNvSpPr/>
          <p:nvPr/>
        </p:nvSpPr>
        <p:spPr>
          <a:xfrm>
            <a:off x="7470966" y="3749560"/>
            <a:ext cx="1841500" cy="1079349"/>
          </a:xfrm>
          <a:prstGeom prst="roundRect">
            <a:avLst>
              <a:gd name="adj" fmla="val 7254"/>
            </a:avLst>
          </a:prstGeom>
          <a:solidFill>
            <a:schemeClr val="accent1">
              <a:lumMod val="75000"/>
            </a:schemeClr>
          </a:solidFill>
          <a:ln>
            <a:noFill/>
          </a:ln>
          <a:effectLst>
            <a:innerShdw blurRad="63500" dist="50800" dir="2700000">
              <a:schemeClr val="tx2">
                <a:lumMod val="75000"/>
                <a:alpha val="50000"/>
              </a:schemeClr>
            </a:inn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bg1"/>
                </a:solidFill>
                <a:latin typeface="Arial" panose="020B0604020202020204" pitchFamily="34" charset="0"/>
                <a:cs typeface="Arial" panose="020B0604020202020204" pitchFamily="34" charset="0"/>
              </a:rPr>
              <a:t>Transfer service</a:t>
            </a:r>
          </a:p>
        </p:txBody>
      </p:sp>
      <p:sp>
        <p:nvSpPr>
          <p:cNvPr id="13" name="Rectangle 12">
            <a:extLst>
              <a:ext uri="{FF2B5EF4-FFF2-40B4-BE49-F238E27FC236}">
                <a16:creationId xmlns:a16="http://schemas.microsoft.com/office/drawing/2014/main" id="{E839540F-69D5-4847-86A2-B7A65BE2D8BE}"/>
              </a:ext>
            </a:extLst>
          </p:cNvPr>
          <p:cNvSpPr/>
          <p:nvPr/>
        </p:nvSpPr>
        <p:spPr>
          <a:xfrm>
            <a:off x="605810" y="5226263"/>
            <a:ext cx="4055919" cy="461665"/>
          </a:xfrm>
          <a:prstGeom prst="rect">
            <a:avLst/>
          </a:prstGeom>
        </p:spPr>
        <p:txBody>
          <a:bodyPr wrap="none">
            <a:spAutoFit/>
          </a:bodyPr>
          <a:lstStyle/>
          <a:p>
            <a:r>
              <a:rPr lang="en-US" sz="2400" b="1" dirty="0">
                <a:solidFill>
                  <a:schemeClr val="accent6">
                    <a:lumMod val="75000"/>
                  </a:schemeClr>
                </a:solidFill>
                <a:latin typeface="PT Mono" panose="02060509020205020204" pitchFamily="49" charset="77"/>
              </a:rPr>
              <a:t>GET /groups/my_groups</a:t>
            </a:r>
          </a:p>
        </p:txBody>
      </p:sp>
      <p:sp>
        <p:nvSpPr>
          <p:cNvPr id="14" name="TextBox 13">
            <a:extLst>
              <a:ext uri="{FF2B5EF4-FFF2-40B4-BE49-F238E27FC236}">
                <a16:creationId xmlns:a16="http://schemas.microsoft.com/office/drawing/2014/main" id="{7E265FB2-4634-724B-921B-BB31E6CA0BE2}"/>
              </a:ext>
            </a:extLst>
          </p:cNvPr>
          <p:cNvSpPr txBox="1"/>
          <p:nvPr/>
        </p:nvSpPr>
        <p:spPr>
          <a:xfrm>
            <a:off x="609600" y="3872677"/>
            <a:ext cx="6636753" cy="461665"/>
          </a:xfrm>
          <a:prstGeom prst="rect">
            <a:avLst/>
          </a:prstGeom>
          <a:noFill/>
        </p:spPr>
        <p:txBody>
          <a:bodyPr wrap="none" rtlCol="0">
            <a:spAutoFit/>
          </a:bodyPr>
          <a:lstStyle/>
          <a:p>
            <a:r>
              <a:rPr lang="en-US" sz="2400" b="1" dirty="0">
                <a:solidFill>
                  <a:schemeClr val="accent6">
                    <a:lumMod val="75000"/>
                  </a:schemeClr>
                </a:solidFill>
                <a:latin typeface="PT Mono" panose="02060509020205020204" pitchFamily="49" charset="77"/>
              </a:rPr>
              <a:t>POST /endpoint/{endpoint_id}/access</a:t>
            </a:r>
          </a:p>
        </p:txBody>
      </p:sp>
      <p:sp>
        <p:nvSpPr>
          <p:cNvPr id="15" name="Rectangle 14">
            <a:extLst>
              <a:ext uri="{FF2B5EF4-FFF2-40B4-BE49-F238E27FC236}">
                <a16:creationId xmlns:a16="http://schemas.microsoft.com/office/drawing/2014/main" id="{8EBB1088-7BC3-344C-8EE4-AAB7AEA2093F}"/>
              </a:ext>
            </a:extLst>
          </p:cNvPr>
          <p:cNvSpPr/>
          <p:nvPr/>
        </p:nvSpPr>
        <p:spPr>
          <a:xfrm>
            <a:off x="617547" y="4549470"/>
            <a:ext cx="2765501" cy="461665"/>
          </a:xfrm>
          <a:prstGeom prst="rect">
            <a:avLst/>
          </a:prstGeom>
        </p:spPr>
        <p:txBody>
          <a:bodyPr wrap="none">
            <a:spAutoFit/>
          </a:bodyPr>
          <a:lstStyle/>
          <a:p>
            <a:r>
              <a:rPr lang="en-US" sz="2400" b="1" dirty="0">
                <a:solidFill>
                  <a:schemeClr val="accent6">
                    <a:lumMod val="75000"/>
                  </a:schemeClr>
                </a:solidFill>
                <a:latin typeface="PT Mono" panose="02060509020205020204" pitchFamily="49" charset="77"/>
              </a:rPr>
              <a:t>POST /transfer</a:t>
            </a:r>
          </a:p>
        </p:txBody>
      </p:sp>
      <p:cxnSp>
        <p:nvCxnSpPr>
          <p:cNvPr id="17" name="Straight Arrow Connector 16">
            <a:extLst>
              <a:ext uri="{FF2B5EF4-FFF2-40B4-BE49-F238E27FC236}">
                <a16:creationId xmlns:a16="http://schemas.microsoft.com/office/drawing/2014/main" id="{1B53A05A-C974-A847-93B4-37582103B82E}"/>
              </a:ext>
            </a:extLst>
          </p:cNvPr>
          <p:cNvCxnSpPr>
            <a:cxnSpLocks/>
          </p:cNvCxnSpPr>
          <p:nvPr/>
        </p:nvCxnSpPr>
        <p:spPr>
          <a:xfrm>
            <a:off x="6674770" y="4313457"/>
            <a:ext cx="796196" cy="187828"/>
          </a:xfrm>
          <a:prstGeom prst="straightConnector1">
            <a:avLst/>
          </a:prstGeom>
          <a:ln w="53975">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7E8BA8E-3951-AA43-B3A9-3B69789C3C98}"/>
              </a:ext>
            </a:extLst>
          </p:cNvPr>
          <p:cNvCxnSpPr>
            <a:cxnSpLocks/>
            <a:stCxn id="15" idx="3"/>
          </p:cNvCxnSpPr>
          <p:nvPr/>
        </p:nvCxnSpPr>
        <p:spPr>
          <a:xfrm flipV="1">
            <a:off x="3383048" y="4648144"/>
            <a:ext cx="4106192" cy="132159"/>
          </a:xfrm>
          <a:prstGeom prst="straightConnector1">
            <a:avLst/>
          </a:prstGeom>
          <a:ln w="53975">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2D88B74-8765-C346-9E9D-311656D99773}"/>
              </a:ext>
            </a:extLst>
          </p:cNvPr>
          <p:cNvCxnSpPr>
            <a:cxnSpLocks/>
            <a:stCxn id="13" idx="3"/>
          </p:cNvCxnSpPr>
          <p:nvPr/>
        </p:nvCxnSpPr>
        <p:spPr>
          <a:xfrm flipV="1">
            <a:off x="4661729" y="5269689"/>
            <a:ext cx="2868544" cy="187407"/>
          </a:xfrm>
          <a:prstGeom prst="straightConnector1">
            <a:avLst/>
          </a:prstGeom>
          <a:ln w="53975">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2526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B10D0-E77C-9F4E-9018-14516DFC4D4C}"/>
              </a:ext>
            </a:extLst>
          </p:cNvPr>
          <p:cNvSpPr>
            <a:spLocks noGrp="1"/>
          </p:cNvSpPr>
          <p:nvPr>
            <p:ph type="title"/>
          </p:nvPr>
        </p:nvSpPr>
        <p:spPr/>
        <p:txBody>
          <a:bodyPr/>
          <a:lstStyle/>
          <a:p>
            <a:r>
              <a:rPr lang="en-US" dirty="0"/>
              <a:t>Using guest collections in your data portal</a:t>
            </a:r>
          </a:p>
        </p:txBody>
      </p:sp>
      <p:sp>
        <p:nvSpPr>
          <p:cNvPr id="3" name="Content Placeholder 2">
            <a:extLst>
              <a:ext uri="{FF2B5EF4-FFF2-40B4-BE49-F238E27FC236}">
                <a16:creationId xmlns:a16="http://schemas.microsoft.com/office/drawing/2014/main" id="{2C5D1BE1-5670-B24D-B355-C624F3AEF64E}"/>
              </a:ext>
            </a:extLst>
          </p:cNvPr>
          <p:cNvSpPr>
            <a:spLocks noGrp="1"/>
          </p:cNvSpPr>
          <p:nvPr>
            <p:ph idx="1"/>
          </p:nvPr>
        </p:nvSpPr>
        <p:spPr>
          <a:xfrm>
            <a:off x="609600" y="1600201"/>
            <a:ext cx="10972800" cy="4968550"/>
          </a:xfrm>
        </p:spPr>
        <p:txBody>
          <a:bodyPr>
            <a:normAutofit/>
          </a:bodyPr>
          <a:lstStyle/>
          <a:p>
            <a:r>
              <a:rPr lang="en-US" dirty="0"/>
              <a:t>Create a guest collection; requires authentication</a:t>
            </a:r>
          </a:p>
          <a:p>
            <a:pPr lvl="1"/>
            <a:r>
              <a:rPr lang="en-US" dirty="0"/>
              <a:t>Cannot be completely automated – must ”log in”</a:t>
            </a:r>
          </a:p>
          <a:p>
            <a:pPr lvl="1"/>
            <a:r>
              <a:rPr lang="en-US" dirty="0"/>
              <a:t>Create once and automate rest of the steps</a:t>
            </a:r>
          </a:p>
          <a:p>
            <a:r>
              <a:rPr lang="en-US" dirty="0"/>
              <a:t>Grant the application Access Manager role</a:t>
            </a:r>
          </a:p>
          <a:p>
            <a:pPr lvl="1"/>
            <a:r>
              <a:rPr lang="en-US" dirty="0"/>
              <a:t>Allows the application to manage permissions on the collection</a:t>
            </a:r>
          </a:p>
          <a:p>
            <a:pPr lvl="1"/>
            <a:r>
              <a:rPr lang="en-US" dirty="0"/>
              <a:t>Set for application identity: appclientid@clients.auth.globus.org</a:t>
            </a:r>
          </a:p>
          <a:p>
            <a:r>
              <a:rPr lang="en-US" dirty="0"/>
              <a:t>Grant roles for management of endpoint and tasks</a:t>
            </a:r>
          </a:p>
          <a:p>
            <a:pPr marL="0" indent="0">
              <a:buNone/>
            </a:pPr>
            <a:endParaRPr lang="en-US" dirty="0"/>
          </a:p>
        </p:txBody>
      </p:sp>
    </p:spTree>
    <p:extLst>
      <p:ext uri="{BB962C8B-B14F-4D97-AF65-F5344CB8AC3E}">
        <p14:creationId xmlns:p14="http://schemas.microsoft.com/office/powerpoint/2010/main" val="3385850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B1EF-08EE-5D4E-8785-44BFACE34934}"/>
              </a:ext>
            </a:extLst>
          </p:cNvPr>
          <p:cNvSpPr>
            <a:spLocks noGrp="1"/>
          </p:cNvSpPr>
          <p:nvPr>
            <p:ph type="title"/>
          </p:nvPr>
        </p:nvSpPr>
        <p:spPr/>
        <p:txBody>
          <a:bodyPr>
            <a:normAutofit/>
          </a:bodyPr>
          <a:lstStyle/>
          <a:p>
            <a:r>
              <a:rPr lang="en-US" dirty="0"/>
              <a:t>Globus Search - Data description and discovery</a:t>
            </a:r>
          </a:p>
        </p:txBody>
      </p:sp>
      <p:sp>
        <p:nvSpPr>
          <p:cNvPr id="11" name="Content Placeholder 10">
            <a:extLst>
              <a:ext uri="{FF2B5EF4-FFF2-40B4-BE49-F238E27FC236}">
                <a16:creationId xmlns:a16="http://schemas.microsoft.com/office/drawing/2014/main" id="{2145D158-2776-3D4F-85FB-F042A6CD6A2E}"/>
              </a:ext>
            </a:extLst>
          </p:cNvPr>
          <p:cNvSpPr>
            <a:spLocks noGrp="1"/>
          </p:cNvSpPr>
          <p:nvPr>
            <p:ph idx="1"/>
          </p:nvPr>
        </p:nvSpPr>
        <p:spPr>
          <a:xfrm>
            <a:off x="609600" y="1600201"/>
            <a:ext cx="6165706" cy="4525963"/>
          </a:xfrm>
        </p:spPr>
        <p:txBody>
          <a:bodyPr>
            <a:normAutofit lnSpcReduction="10000"/>
          </a:bodyPr>
          <a:lstStyle/>
          <a:p>
            <a:r>
              <a:rPr lang="en-US" dirty="0"/>
              <a:t>Metadata store with fine-grained visibility controls</a:t>
            </a:r>
          </a:p>
          <a:p>
            <a:r>
              <a:rPr lang="en-US" dirty="0"/>
              <a:t>Schema agnostic                  </a:t>
            </a:r>
            <a:r>
              <a:rPr lang="en-US" dirty="0">
                <a:sym typeface="Wingdings" pitchFamily="2" charset="2"/>
              </a:rPr>
              <a:t> dynamic schemas</a:t>
            </a:r>
            <a:endParaRPr lang="en-US" dirty="0"/>
          </a:p>
          <a:p>
            <a:r>
              <a:rPr lang="en-US" dirty="0"/>
              <a:t>Simple search using URL query parameters</a:t>
            </a:r>
          </a:p>
          <a:p>
            <a:r>
              <a:rPr lang="en-US" dirty="0"/>
              <a:t>Complex search using search request document</a:t>
            </a:r>
          </a:p>
        </p:txBody>
      </p:sp>
      <p:sp>
        <p:nvSpPr>
          <p:cNvPr id="4" name="Slide Number Placeholder 3">
            <a:extLst>
              <a:ext uri="{FF2B5EF4-FFF2-40B4-BE49-F238E27FC236}">
                <a16:creationId xmlns:a16="http://schemas.microsoft.com/office/drawing/2014/main" id="{0F7B34AE-2069-C546-8194-C83421DBFE5F}"/>
              </a:ext>
            </a:extLst>
          </p:cNvPr>
          <p:cNvSpPr>
            <a:spLocks noGrp="1"/>
          </p:cNvSpPr>
          <p:nvPr>
            <p:ph type="sldNum" sz="quarter" idx="12"/>
          </p:nvPr>
        </p:nvSpPr>
        <p:spPr/>
        <p:txBody>
          <a:bodyPr/>
          <a:lstStyle/>
          <a:p>
            <a:fld id="{F9A62DDD-3F5F-554E-8F55-F59D7AC7F5D2}" type="slidenum">
              <a:rPr lang="en-US" smtClean="0"/>
              <a:pPr/>
              <a:t>19</a:t>
            </a:fld>
            <a:endParaRPr lang="en-US" dirty="0"/>
          </a:p>
        </p:txBody>
      </p:sp>
      <p:sp>
        <p:nvSpPr>
          <p:cNvPr id="5" name="TextBox 4">
            <a:extLst>
              <a:ext uri="{FF2B5EF4-FFF2-40B4-BE49-F238E27FC236}">
                <a16:creationId xmlns:a16="http://schemas.microsoft.com/office/drawing/2014/main" id="{6C7E40AC-01A8-E143-8B87-64D14E995C0D}"/>
              </a:ext>
            </a:extLst>
          </p:cNvPr>
          <p:cNvSpPr txBox="1"/>
          <p:nvPr/>
        </p:nvSpPr>
        <p:spPr>
          <a:xfrm>
            <a:off x="6598450" y="4271887"/>
            <a:ext cx="5509842" cy="584775"/>
          </a:xfrm>
          <a:prstGeom prst="rect">
            <a:avLst/>
          </a:prstGeom>
          <a:noFill/>
        </p:spPr>
        <p:txBody>
          <a:bodyPr wrap="none" rtlCol="0">
            <a:spAutoFit/>
          </a:bodyPr>
          <a:lstStyle/>
          <a:p>
            <a:r>
              <a:rPr lang="en-US" sz="3200" b="1" dirty="0">
                <a:solidFill>
                  <a:schemeClr val="accent6">
                    <a:lumMod val="75000"/>
                  </a:schemeClr>
                </a:solidFill>
              </a:rPr>
              <a:t>docs.globus.org/api/search</a:t>
            </a:r>
          </a:p>
        </p:txBody>
      </p:sp>
      <p:sp>
        <p:nvSpPr>
          <p:cNvPr id="7" name="Rounded Rectangle 6">
            <a:extLst>
              <a:ext uri="{FF2B5EF4-FFF2-40B4-BE49-F238E27FC236}">
                <a16:creationId xmlns:a16="http://schemas.microsoft.com/office/drawing/2014/main" id="{7FDFBB28-005E-4649-9CBA-760E88BA205E}"/>
              </a:ext>
            </a:extLst>
          </p:cNvPr>
          <p:cNvSpPr/>
          <p:nvPr/>
        </p:nvSpPr>
        <p:spPr>
          <a:xfrm>
            <a:off x="7124343" y="1556356"/>
            <a:ext cx="4458057" cy="2235338"/>
          </a:xfrm>
          <a:prstGeom prst="roundRect">
            <a:avLst>
              <a:gd name="adj" fmla="val 6861"/>
            </a:avLst>
          </a:prstGeom>
          <a:solidFill>
            <a:schemeClr val="bg1">
              <a:lumMod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E2A444D9-0201-B646-BBCE-8BACA50528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11684" y="1841584"/>
            <a:ext cx="1621679" cy="1641707"/>
          </a:xfrm>
          <a:prstGeom prst="rect">
            <a:avLst/>
          </a:prstGeom>
        </p:spPr>
      </p:pic>
      <p:sp>
        <p:nvSpPr>
          <p:cNvPr id="10" name="Can 55">
            <a:extLst>
              <a:ext uri="{FF2B5EF4-FFF2-40B4-BE49-F238E27FC236}">
                <a16:creationId xmlns:a16="http://schemas.microsoft.com/office/drawing/2014/main" id="{80BDEA37-2AE8-2942-B49F-D2C0AA261D0E}"/>
              </a:ext>
            </a:extLst>
          </p:cNvPr>
          <p:cNvSpPr/>
          <p:nvPr/>
        </p:nvSpPr>
        <p:spPr>
          <a:xfrm>
            <a:off x="7596540" y="1930484"/>
            <a:ext cx="1407403" cy="1447950"/>
          </a:xfrm>
          <a:prstGeom prst="can">
            <a:avLst/>
          </a:prstGeom>
          <a:solidFill>
            <a:schemeClr val="accent1">
              <a:lumMod val="75000"/>
            </a:schemeClr>
          </a:solidFill>
          <a:ln>
            <a:noFill/>
          </a:ln>
          <a:effectLst>
            <a:innerShdw blurRad="63500" dist="50800" dir="2700000">
              <a:schemeClr val="tx2">
                <a:lumMod val="75000"/>
                <a:alpha val="50000"/>
              </a:schemeClr>
            </a:inn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bg1"/>
                </a:solidFill>
                <a:latin typeface="Arial" panose="020B0604020202020204" pitchFamily="34" charset="0"/>
                <a:cs typeface="Arial" panose="020B0604020202020204" pitchFamily="34" charset="0"/>
              </a:rPr>
              <a:t>Search</a:t>
            </a:r>
          </a:p>
          <a:p>
            <a:pPr algn="ctr"/>
            <a:r>
              <a:rPr lang="en-US" sz="2400" b="1" dirty="0">
                <a:solidFill>
                  <a:schemeClr val="bg1"/>
                </a:solidFill>
                <a:latin typeface="Arial" panose="020B0604020202020204" pitchFamily="34" charset="0"/>
                <a:cs typeface="Arial" panose="020B0604020202020204" pitchFamily="34" charset="0"/>
              </a:rPr>
              <a:t>Index</a:t>
            </a:r>
          </a:p>
        </p:txBody>
      </p:sp>
    </p:spTree>
    <p:extLst>
      <p:ext uri="{BB962C8B-B14F-4D97-AF65-F5344CB8AC3E}">
        <p14:creationId xmlns:p14="http://schemas.microsoft.com/office/powerpoint/2010/main" val="1671342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CC826C4-CE66-0B42-83C6-CA1A13D93D54}"/>
              </a:ext>
            </a:extLst>
          </p:cNvPr>
          <p:cNvPicPr>
            <a:picLocks noChangeAspect="1"/>
          </p:cNvPicPr>
          <p:nvPr/>
        </p:nvPicPr>
        <p:blipFill rotWithShape="1">
          <a:blip r:embed="rId3" cstate="screen">
            <a:alphaModFix amt="90000"/>
            <a:extLst>
              <a:ext uri="{28A0092B-C50C-407E-A947-70E740481C1C}">
                <a14:useLocalDpi xmlns:a14="http://schemas.microsoft.com/office/drawing/2010/main"/>
              </a:ext>
            </a:extLst>
          </a:blip>
          <a:srcRect/>
          <a:stretch/>
        </p:blipFill>
        <p:spPr>
          <a:xfrm>
            <a:off x="0" y="385003"/>
            <a:ext cx="12192000" cy="3152281"/>
          </a:xfrm>
          <a:prstGeom prst="rect">
            <a:avLst/>
          </a:prstGeom>
        </p:spPr>
      </p:pic>
      <p:sp>
        <p:nvSpPr>
          <p:cNvPr id="7" name="Subtitle 2">
            <a:extLst>
              <a:ext uri="{FF2B5EF4-FFF2-40B4-BE49-F238E27FC236}">
                <a16:creationId xmlns:a16="http://schemas.microsoft.com/office/drawing/2014/main" id="{5982BE98-E959-6B49-B1DB-D179AD17E304}"/>
              </a:ext>
            </a:extLst>
          </p:cNvPr>
          <p:cNvSpPr txBox="1">
            <a:spLocks/>
          </p:cNvSpPr>
          <p:nvPr/>
        </p:nvSpPr>
        <p:spPr>
          <a:xfrm>
            <a:off x="536418" y="4659884"/>
            <a:ext cx="8778270" cy="1901555"/>
          </a:xfrm>
          <a:prstGeom prst="rect">
            <a:avLst/>
          </a:prstGeom>
        </p:spPr>
        <p:txBody>
          <a:bodyPr vert="horz" lIns="91440" tIns="45720" rIns="91440" bIns="45720" rtlCol="0">
            <a:normAutofit/>
          </a:bodyPr>
          <a:lstStyle>
            <a:lvl1pPr marL="0" indent="0" algn="l" defTabSz="457200" rtl="0" eaLnBrk="1" latinLnBrk="0" hangingPunct="1">
              <a:spcBef>
                <a:spcPts val="1400"/>
              </a:spcBef>
              <a:buFont typeface="Arial"/>
              <a:buNone/>
              <a:defRPr sz="3200" b="1" i="0" kern="1200">
                <a:solidFill>
                  <a:schemeClr val="bg1">
                    <a:lumMod val="85000"/>
                  </a:schemeClr>
                </a:solidFill>
                <a:latin typeface="Arial" charset="0"/>
                <a:ea typeface="Arial" charset="0"/>
                <a:cs typeface="Arial" charset="0"/>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Arial" charset="0"/>
                <a:ea typeface="Arial" charset="0"/>
                <a:cs typeface="Arial" charset="0"/>
              </a:defRPr>
            </a:lvl2pPr>
            <a:lvl3pPr marL="914400" indent="0" algn="ctr" defTabSz="457200" rtl="0" eaLnBrk="1" latinLnBrk="0" hangingPunct="1">
              <a:spcBef>
                <a:spcPct val="20000"/>
              </a:spcBef>
              <a:buSzPct val="80000"/>
              <a:buFont typeface="Courier New"/>
              <a:buNone/>
              <a:defRPr sz="2400" b="0" i="0" kern="1200">
                <a:solidFill>
                  <a:schemeClr val="tx1">
                    <a:tint val="75000"/>
                  </a:schemeClr>
                </a:solidFill>
                <a:latin typeface="Arial" charset="0"/>
                <a:ea typeface="Arial" charset="0"/>
                <a:cs typeface="Arial" charset="0"/>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Museo Sans 300"/>
                <a:ea typeface="+mn-ea"/>
                <a:cs typeface="Museo Sans 300"/>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Museo Sans 300"/>
                <a:ea typeface="+mn-ea"/>
                <a:cs typeface="Museo Sans 300"/>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Bef>
                <a:spcPts val="1800"/>
              </a:spcBef>
              <a:spcAft>
                <a:spcPts val="0"/>
              </a:spcAft>
            </a:pPr>
            <a:endParaRPr lang="en-US" b="0" dirty="0"/>
          </a:p>
        </p:txBody>
      </p:sp>
      <p:sp>
        <p:nvSpPr>
          <p:cNvPr id="12" name="Title 1">
            <a:extLst>
              <a:ext uri="{FF2B5EF4-FFF2-40B4-BE49-F238E27FC236}">
                <a16:creationId xmlns:a16="http://schemas.microsoft.com/office/drawing/2014/main" id="{8F7EF33C-36FB-DC46-9E02-261F87440E92}"/>
              </a:ext>
            </a:extLst>
          </p:cNvPr>
          <p:cNvSpPr>
            <a:spLocks noGrp="1"/>
          </p:cNvSpPr>
          <p:nvPr>
            <p:ph type="ctrTitle"/>
          </p:nvPr>
        </p:nvSpPr>
        <p:spPr>
          <a:xfrm>
            <a:off x="536412" y="707211"/>
            <a:ext cx="11655588" cy="1972532"/>
          </a:xfrm>
        </p:spPr>
        <p:txBody>
          <a:bodyPr>
            <a:normAutofit/>
          </a:bodyPr>
          <a:lstStyle/>
          <a:p>
            <a:r>
              <a:rPr lang="en-US" sz="4700" b="1" dirty="0">
                <a:solidFill>
                  <a:schemeClr val="bg1"/>
                </a:solidFill>
              </a:rPr>
              <a:t>Building Data Portals and Science Gateways with Globus</a:t>
            </a:r>
            <a:endParaRPr lang="en-US" dirty="0">
              <a:solidFill>
                <a:schemeClr val="bg1"/>
              </a:solidFill>
            </a:endParaRPr>
          </a:p>
        </p:txBody>
      </p:sp>
      <p:sp>
        <p:nvSpPr>
          <p:cNvPr id="8" name="Subtitle 2">
            <a:extLst>
              <a:ext uri="{FF2B5EF4-FFF2-40B4-BE49-F238E27FC236}">
                <a16:creationId xmlns:a16="http://schemas.microsoft.com/office/drawing/2014/main" id="{13A63A4A-8DCB-5B4F-8E78-02A392E43AB0}"/>
              </a:ext>
            </a:extLst>
          </p:cNvPr>
          <p:cNvSpPr txBox="1">
            <a:spLocks/>
          </p:cNvSpPr>
          <p:nvPr/>
        </p:nvSpPr>
        <p:spPr>
          <a:xfrm>
            <a:off x="536411" y="3859491"/>
            <a:ext cx="8982161" cy="2701947"/>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ts val="1400"/>
              </a:spcBef>
              <a:buFont typeface="Arial"/>
              <a:buNone/>
              <a:defRPr sz="3200" b="1" i="0" kern="1200">
                <a:solidFill>
                  <a:schemeClr val="bg1">
                    <a:lumMod val="85000"/>
                  </a:schemeClr>
                </a:solidFill>
                <a:latin typeface="Arial" charset="0"/>
                <a:ea typeface="Arial" charset="0"/>
                <a:cs typeface="Arial" charset="0"/>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Arial" charset="0"/>
                <a:ea typeface="Arial" charset="0"/>
                <a:cs typeface="Arial" charset="0"/>
              </a:defRPr>
            </a:lvl2pPr>
            <a:lvl3pPr marL="914400" indent="0" algn="ctr" defTabSz="457200" rtl="0" eaLnBrk="1" latinLnBrk="0" hangingPunct="1">
              <a:spcBef>
                <a:spcPct val="20000"/>
              </a:spcBef>
              <a:buSzPct val="80000"/>
              <a:buFont typeface="Courier New"/>
              <a:buNone/>
              <a:defRPr sz="2400" b="0" i="0" kern="1200">
                <a:solidFill>
                  <a:schemeClr val="tx1">
                    <a:tint val="75000"/>
                  </a:schemeClr>
                </a:solidFill>
                <a:latin typeface="Arial" charset="0"/>
                <a:ea typeface="Arial" charset="0"/>
                <a:cs typeface="Arial" charset="0"/>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Museo Sans 300"/>
                <a:ea typeface="+mn-ea"/>
                <a:cs typeface="Museo Sans 300"/>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Museo Sans 300"/>
                <a:ea typeface="+mn-ea"/>
                <a:cs typeface="Museo Sans 300"/>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Bef>
                <a:spcPts val="600"/>
              </a:spcBef>
              <a:spcAft>
                <a:spcPts val="0"/>
              </a:spcAft>
            </a:pPr>
            <a:r>
              <a:rPr lang="en-US" dirty="0"/>
              <a:t>Lee Liming – </a:t>
            </a:r>
            <a:r>
              <a:rPr lang="en-US" dirty="0" err="1"/>
              <a:t>lliming@uchicago.edu</a:t>
            </a:r>
            <a:endParaRPr lang="en-US" dirty="0"/>
          </a:p>
          <a:p>
            <a:pPr fontAlgn="auto">
              <a:spcBef>
                <a:spcPts val="600"/>
              </a:spcBef>
              <a:spcAft>
                <a:spcPts val="0"/>
              </a:spcAft>
            </a:pPr>
            <a:r>
              <a:rPr lang="en-US" dirty="0"/>
              <a:t>Steve </a:t>
            </a:r>
            <a:r>
              <a:rPr lang="en-US" dirty="0" err="1"/>
              <a:t>Turoscy</a:t>
            </a:r>
            <a:r>
              <a:rPr lang="en-US" dirty="0"/>
              <a:t> – </a:t>
            </a:r>
            <a:r>
              <a:rPr lang="en-US" dirty="0" err="1"/>
              <a:t>sturoscy@globus.org</a:t>
            </a:r>
            <a:endParaRPr lang="en-US" dirty="0"/>
          </a:p>
          <a:p>
            <a:pPr fontAlgn="auto">
              <a:spcBef>
                <a:spcPts val="600"/>
              </a:spcBef>
              <a:spcAft>
                <a:spcPts val="0"/>
              </a:spcAft>
            </a:pPr>
            <a:r>
              <a:rPr lang="en-US" dirty="0"/>
              <a:t>Vas </a:t>
            </a:r>
            <a:r>
              <a:rPr lang="en-US" dirty="0" err="1"/>
              <a:t>Vasiliadis</a:t>
            </a:r>
            <a:r>
              <a:rPr lang="en-US" dirty="0"/>
              <a:t> – </a:t>
            </a:r>
            <a:r>
              <a:rPr lang="en-US" dirty="0" err="1"/>
              <a:t>vas@uchicago.edu</a:t>
            </a:r>
            <a:endParaRPr lang="en-US" dirty="0"/>
          </a:p>
          <a:p>
            <a:pPr fontAlgn="auto">
              <a:spcBef>
                <a:spcPts val="0"/>
              </a:spcBef>
              <a:spcAft>
                <a:spcPts val="0"/>
              </a:spcAft>
            </a:pPr>
            <a:br>
              <a:rPr lang="en-US" b="0" dirty="0"/>
            </a:br>
            <a:endParaRPr lang="en-US" b="0" dirty="0"/>
          </a:p>
          <a:p>
            <a:pPr fontAlgn="auto">
              <a:spcBef>
                <a:spcPts val="0"/>
              </a:spcBef>
              <a:spcAft>
                <a:spcPts val="0"/>
              </a:spcAft>
            </a:pPr>
            <a:r>
              <a:rPr lang="en-US" sz="2600" b="0" dirty="0" err="1"/>
              <a:t>GlobusWorld</a:t>
            </a:r>
            <a:r>
              <a:rPr lang="en-US" sz="2600" b="0" dirty="0"/>
              <a:t> 2022 - May 11, 2022</a:t>
            </a:r>
            <a:endParaRPr lang="en-US" sz="2600" dirty="0"/>
          </a:p>
        </p:txBody>
      </p:sp>
      <p:pic>
        <p:nvPicPr>
          <p:cNvPr id="10" name="Picture 9">
            <a:extLst>
              <a:ext uri="{FF2B5EF4-FFF2-40B4-BE49-F238E27FC236}">
                <a16:creationId xmlns:a16="http://schemas.microsoft.com/office/drawing/2014/main" id="{63227F68-7576-FB4F-BCDD-4073FF17B83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51713" y="6073268"/>
            <a:ext cx="2038791" cy="409916"/>
          </a:xfrm>
          <a:prstGeom prst="rect">
            <a:avLst/>
          </a:prstGeom>
        </p:spPr>
      </p:pic>
    </p:spTree>
    <p:extLst>
      <p:ext uri="{BB962C8B-B14F-4D97-AF65-F5344CB8AC3E}">
        <p14:creationId xmlns:p14="http://schemas.microsoft.com/office/powerpoint/2010/main" val="350730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92D3ACA-8357-EB4D-87C2-85EE4DEC5FE8}"/>
              </a:ext>
            </a:extLst>
          </p:cNvPr>
          <p:cNvSpPr>
            <a:spLocks noGrp="1"/>
          </p:cNvSpPr>
          <p:nvPr>
            <p:ph idx="1"/>
          </p:nvPr>
        </p:nvSpPr>
        <p:spPr>
          <a:xfrm>
            <a:off x="609600" y="1008743"/>
            <a:ext cx="10972800" cy="4521700"/>
          </a:xfrm>
        </p:spPr>
        <p:txBody>
          <a:bodyPr>
            <a:normAutofit/>
          </a:bodyPr>
          <a:lstStyle/>
          <a:p>
            <a:r>
              <a:rPr lang="en-US" sz="6600" b="1" dirty="0"/>
              <a:t>Distinct access policies may be applied to</a:t>
            </a:r>
          </a:p>
          <a:p>
            <a:r>
              <a:rPr lang="en-US" sz="9600" b="1" dirty="0"/>
              <a:t>Data </a:t>
            </a:r>
            <a:r>
              <a:rPr lang="en-US" sz="9600" i="1" dirty="0"/>
              <a:t>and</a:t>
            </a:r>
            <a:r>
              <a:rPr lang="en-US" sz="9600" b="1" dirty="0"/>
              <a:t> Metadata</a:t>
            </a:r>
          </a:p>
        </p:txBody>
      </p:sp>
      <p:sp>
        <p:nvSpPr>
          <p:cNvPr id="2" name="Line Callout 2 1">
            <a:extLst>
              <a:ext uri="{FF2B5EF4-FFF2-40B4-BE49-F238E27FC236}">
                <a16:creationId xmlns:a16="http://schemas.microsoft.com/office/drawing/2014/main" id="{87E7B8C4-30F0-3740-8B4C-2B477FCCD425}"/>
              </a:ext>
            </a:extLst>
          </p:cNvPr>
          <p:cNvSpPr/>
          <p:nvPr/>
        </p:nvSpPr>
        <p:spPr>
          <a:xfrm>
            <a:off x="2648857" y="5065486"/>
            <a:ext cx="1937657" cy="1378857"/>
          </a:xfrm>
          <a:prstGeom prst="borderCallout2">
            <a:avLst>
              <a:gd name="adj1" fmla="val 79276"/>
              <a:gd name="adj2" fmla="val -468"/>
              <a:gd name="adj3" fmla="val 79276"/>
              <a:gd name="adj4" fmla="val -16292"/>
              <a:gd name="adj5" fmla="val -40658"/>
              <a:gd name="adj6" fmla="val -27191"/>
            </a:avLst>
          </a:prstGeom>
          <a:solidFill>
            <a:srgbClr val="204078"/>
          </a:solidFill>
          <a:ln w="19050">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latin typeface="Arial" panose="020B0604020202020204" pitchFamily="34" charset="0"/>
                <a:cs typeface="Arial" panose="020B0604020202020204" pitchFamily="34" charset="0"/>
              </a:rPr>
              <a:t>…(ideally) using permissions on guest collections</a:t>
            </a:r>
          </a:p>
        </p:txBody>
      </p:sp>
      <p:sp>
        <p:nvSpPr>
          <p:cNvPr id="5" name="Line Callout 2 4">
            <a:extLst>
              <a:ext uri="{FF2B5EF4-FFF2-40B4-BE49-F238E27FC236}">
                <a16:creationId xmlns:a16="http://schemas.microsoft.com/office/drawing/2014/main" id="{ACF61175-ACBB-5F4F-B581-C7E3B6816818}"/>
              </a:ext>
            </a:extLst>
          </p:cNvPr>
          <p:cNvSpPr/>
          <p:nvPr/>
        </p:nvSpPr>
        <p:spPr>
          <a:xfrm>
            <a:off x="8244113" y="5065485"/>
            <a:ext cx="2235201" cy="1378857"/>
          </a:xfrm>
          <a:prstGeom prst="borderCallout2">
            <a:avLst>
              <a:gd name="adj1" fmla="val 79276"/>
              <a:gd name="adj2" fmla="val -468"/>
              <a:gd name="adj3" fmla="val 79276"/>
              <a:gd name="adj4" fmla="val -16292"/>
              <a:gd name="adj5" fmla="val -41184"/>
              <a:gd name="adj6" fmla="val -28416"/>
            </a:avLst>
          </a:prstGeom>
          <a:solidFill>
            <a:srgbClr val="204078"/>
          </a:solidFill>
          <a:ln w="19050">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latin typeface="Arial" panose="020B0604020202020204" pitchFamily="34" charset="0"/>
                <a:cs typeface="Arial" panose="020B0604020202020204" pitchFamily="34" charset="0"/>
              </a:rPr>
              <a:t>…using permissions on metadata elements</a:t>
            </a:r>
          </a:p>
        </p:txBody>
      </p:sp>
    </p:spTree>
    <p:extLst>
      <p:ext uri="{BB962C8B-B14F-4D97-AF65-F5344CB8AC3E}">
        <p14:creationId xmlns:p14="http://schemas.microsoft.com/office/powerpoint/2010/main" val="248050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7FE15-69FB-1460-2C7C-2C9E479C1F79}"/>
              </a:ext>
            </a:extLst>
          </p:cNvPr>
          <p:cNvSpPr>
            <a:spLocks noGrp="1"/>
          </p:cNvSpPr>
          <p:nvPr>
            <p:ph type="title"/>
          </p:nvPr>
        </p:nvSpPr>
        <p:spPr/>
        <p:txBody>
          <a:bodyPr/>
          <a:lstStyle/>
          <a:p>
            <a:r>
              <a:rPr lang="en-US" dirty="0"/>
              <a:t>Globus Search API overview</a:t>
            </a:r>
          </a:p>
        </p:txBody>
      </p:sp>
      <p:sp>
        <p:nvSpPr>
          <p:cNvPr id="3" name="Content Placeholder 2">
            <a:extLst>
              <a:ext uri="{FF2B5EF4-FFF2-40B4-BE49-F238E27FC236}">
                <a16:creationId xmlns:a16="http://schemas.microsoft.com/office/drawing/2014/main" id="{82F24D98-1D3D-D838-30BF-B6F3D65F067D}"/>
              </a:ext>
            </a:extLst>
          </p:cNvPr>
          <p:cNvSpPr>
            <a:spLocks noGrp="1"/>
          </p:cNvSpPr>
          <p:nvPr>
            <p:ph idx="1"/>
          </p:nvPr>
        </p:nvSpPr>
        <p:spPr/>
        <p:txBody>
          <a:bodyPr/>
          <a:lstStyle/>
          <a:p>
            <a:r>
              <a:rPr lang="en-US" dirty="0"/>
              <a:t>Ingest a new record</a:t>
            </a:r>
          </a:p>
          <a:p>
            <a:pPr lvl="1"/>
            <a:r>
              <a:rPr lang="en-US" b="1" dirty="0">
                <a:solidFill>
                  <a:schemeClr val="accent6">
                    <a:lumMod val="75000"/>
                  </a:schemeClr>
                </a:solidFill>
              </a:rPr>
              <a:t>POST / index / </a:t>
            </a:r>
            <a:r>
              <a:rPr lang="en-US" b="1" i="1" dirty="0">
                <a:solidFill>
                  <a:schemeClr val="accent6">
                    <a:lumMod val="75000"/>
                  </a:schemeClr>
                </a:solidFill>
              </a:rPr>
              <a:t>id </a:t>
            </a:r>
            <a:r>
              <a:rPr lang="en-US" b="1" dirty="0">
                <a:solidFill>
                  <a:schemeClr val="accent6">
                    <a:lumMod val="75000"/>
                  </a:schemeClr>
                </a:solidFill>
              </a:rPr>
              <a:t>/ ingest</a:t>
            </a:r>
          </a:p>
          <a:p>
            <a:pPr lvl="1"/>
            <a:r>
              <a:rPr lang="en-US" b="1" dirty="0"/>
              <a:t>Records include visibility field (Individual &amp; Group IDs)</a:t>
            </a:r>
            <a:endParaRPr lang="en-US" dirty="0"/>
          </a:p>
          <a:p>
            <a:r>
              <a:rPr lang="en-US" dirty="0"/>
              <a:t>Simple query</a:t>
            </a:r>
          </a:p>
          <a:p>
            <a:pPr lvl="1"/>
            <a:r>
              <a:rPr lang="en-US" b="1" dirty="0">
                <a:solidFill>
                  <a:schemeClr val="accent6">
                    <a:lumMod val="75000"/>
                  </a:schemeClr>
                </a:solidFill>
              </a:rPr>
              <a:t>GET / index / </a:t>
            </a:r>
            <a:r>
              <a:rPr lang="en-US" b="1" i="1" dirty="0">
                <a:solidFill>
                  <a:schemeClr val="accent6">
                    <a:lumMod val="75000"/>
                  </a:schemeClr>
                </a:solidFill>
              </a:rPr>
              <a:t>id </a:t>
            </a:r>
            <a:r>
              <a:rPr lang="en-US" b="1" dirty="0">
                <a:solidFill>
                  <a:schemeClr val="accent6">
                    <a:lumMod val="75000"/>
                  </a:schemeClr>
                </a:solidFill>
              </a:rPr>
              <a:t>/ search ? </a:t>
            </a:r>
            <a:r>
              <a:rPr lang="en-US" b="1" dirty="0">
                <a:solidFill>
                  <a:schemeClr val="bg1">
                    <a:lumMod val="95000"/>
                  </a:schemeClr>
                </a:solidFill>
              </a:rPr>
              <a:t>q=type%3Ahdf5</a:t>
            </a:r>
            <a:endParaRPr lang="en-US" dirty="0"/>
          </a:p>
          <a:p>
            <a:r>
              <a:rPr lang="en-US" dirty="0"/>
              <a:t>Faceted search</a:t>
            </a:r>
          </a:p>
          <a:p>
            <a:pPr lvl="1"/>
            <a:r>
              <a:rPr lang="en-US" b="1" dirty="0">
                <a:solidFill>
                  <a:schemeClr val="accent6">
                    <a:lumMod val="75000"/>
                  </a:schemeClr>
                </a:solidFill>
              </a:rPr>
              <a:t>POST / index / </a:t>
            </a:r>
            <a:r>
              <a:rPr lang="en-US" b="1" i="1" dirty="0">
                <a:solidFill>
                  <a:schemeClr val="accent6">
                    <a:lumMod val="75000"/>
                  </a:schemeClr>
                </a:solidFill>
              </a:rPr>
              <a:t>id </a:t>
            </a:r>
            <a:r>
              <a:rPr lang="en-US" b="1" dirty="0">
                <a:solidFill>
                  <a:schemeClr val="accent6">
                    <a:lumMod val="75000"/>
                  </a:schemeClr>
                </a:solidFill>
              </a:rPr>
              <a:t>/ search</a:t>
            </a:r>
          </a:p>
          <a:p>
            <a:pPr lvl="1"/>
            <a:r>
              <a:rPr lang="en-US" b="1" dirty="0"/>
              <a:t>Posted doc includes a query string and facet specifiers</a:t>
            </a:r>
          </a:p>
        </p:txBody>
      </p:sp>
      <p:sp>
        <p:nvSpPr>
          <p:cNvPr id="4" name="TextBox 3">
            <a:extLst>
              <a:ext uri="{FF2B5EF4-FFF2-40B4-BE49-F238E27FC236}">
                <a16:creationId xmlns:a16="http://schemas.microsoft.com/office/drawing/2014/main" id="{59FEAE30-E143-9DA0-618A-8AAF90E0687A}"/>
              </a:ext>
            </a:extLst>
          </p:cNvPr>
          <p:cNvSpPr txBox="1"/>
          <p:nvPr/>
        </p:nvSpPr>
        <p:spPr>
          <a:xfrm>
            <a:off x="609600" y="6192253"/>
            <a:ext cx="10972800" cy="584775"/>
          </a:xfrm>
          <a:prstGeom prst="rect">
            <a:avLst/>
          </a:prstGeom>
          <a:noFill/>
        </p:spPr>
        <p:txBody>
          <a:bodyPr wrap="square" rtlCol="0">
            <a:spAutoFit/>
          </a:bodyPr>
          <a:lstStyle/>
          <a:p>
            <a:pPr algn="ctr"/>
            <a:r>
              <a:rPr lang="en-US" sz="3200" b="1" dirty="0" err="1">
                <a:solidFill>
                  <a:schemeClr val="accent6">
                    <a:lumMod val="75000"/>
                  </a:schemeClr>
                </a:solidFill>
              </a:rPr>
              <a:t>docs.globus.org</a:t>
            </a:r>
            <a:r>
              <a:rPr lang="en-US" sz="3200" b="1" dirty="0">
                <a:solidFill>
                  <a:schemeClr val="accent6">
                    <a:lumMod val="75000"/>
                  </a:schemeClr>
                </a:solidFill>
              </a:rPr>
              <a:t>/</a:t>
            </a:r>
            <a:r>
              <a:rPr lang="en-US" sz="3200" b="1" dirty="0" err="1">
                <a:solidFill>
                  <a:schemeClr val="accent6">
                    <a:lumMod val="75000"/>
                  </a:schemeClr>
                </a:solidFill>
              </a:rPr>
              <a:t>api</a:t>
            </a:r>
            <a:r>
              <a:rPr lang="en-US" sz="3200" b="1" dirty="0">
                <a:solidFill>
                  <a:schemeClr val="accent6">
                    <a:lumMod val="75000"/>
                  </a:schemeClr>
                </a:solidFill>
              </a:rPr>
              <a:t>/search</a:t>
            </a:r>
          </a:p>
        </p:txBody>
      </p:sp>
    </p:spTree>
    <p:extLst>
      <p:ext uri="{BB962C8B-B14F-4D97-AF65-F5344CB8AC3E}">
        <p14:creationId xmlns:p14="http://schemas.microsoft.com/office/powerpoint/2010/main" val="1793278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3"/>
          <p:cNvSpPr txBox="1">
            <a:spLocks noGrp="1"/>
          </p:cNvSpPr>
          <p:nvPr>
            <p:ph type="title"/>
          </p:nvPr>
        </p:nvSpPr>
        <p:spPr>
          <a:xfrm>
            <a:off x="1215483" y="0"/>
            <a:ext cx="109764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Globus Flows - Managed automation of tasks</a:t>
            </a:r>
            <a:endParaRPr dirty="0">
              <a:latin typeface="Arial" panose="020B0604020202020204" pitchFamily="34" charset="0"/>
              <a:cs typeface="Arial" panose="020B0604020202020204" pitchFamily="34" charset="0"/>
            </a:endParaRPr>
          </a:p>
        </p:txBody>
      </p:sp>
      <p:sp>
        <p:nvSpPr>
          <p:cNvPr id="182" name="Google Shape;182;p23"/>
          <p:cNvSpPr txBox="1">
            <a:spLocks noGrp="1"/>
          </p:cNvSpPr>
          <p:nvPr>
            <p:ph type="body" idx="1"/>
          </p:nvPr>
        </p:nvSpPr>
        <p:spPr>
          <a:xfrm>
            <a:off x="609600" y="1143000"/>
            <a:ext cx="10972800" cy="3412067"/>
          </a:xfrm>
          <a:prstGeom prst="rect">
            <a:avLst/>
          </a:prstGeom>
        </p:spPr>
        <p:txBody>
          <a:bodyPr spcFirstLastPara="1" wrap="square" lIns="91425" tIns="45700" rIns="91425" bIns="45700" anchor="t" anchorCtr="0">
            <a:noAutofit/>
          </a:bodyPr>
          <a:lstStyle/>
          <a:p>
            <a:pPr marL="482600" indent="-457200">
              <a:buClr>
                <a:srgbClr val="F3F3F3"/>
              </a:buClr>
              <a:buSzPts val="3200"/>
            </a:pPr>
            <a:r>
              <a:rPr lang="en-US" dirty="0">
                <a:solidFill>
                  <a:srgbClr val="F3F3F3"/>
                </a:solidFill>
                <a:latin typeface="Arial" panose="020B0604020202020204" pitchFamily="34" charset="0"/>
                <a:cs typeface="Arial" panose="020B0604020202020204" pitchFamily="34" charset="0"/>
              </a:rPr>
              <a:t>Flows</a:t>
            </a:r>
            <a:r>
              <a:rPr lang="en-US" b="0" dirty="0">
                <a:solidFill>
                  <a:srgbClr val="F3F3F3"/>
                </a:solidFill>
                <a:latin typeface="Arial" panose="020B0604020202020204" pitchFamily="34" charset="0"/>
                <a:cs typeface="Arial" panose="020B0604020202020204" pitchFamily="34" charset="0"/>
              </a:rPr>
              <a:t>: A platform service for defining, applying, and sharing distributed research automation flows</a:t>
            </a:r>
          </a:p>
          <a:p>
            <a:pPr marL="482600" indent="-457200">
              <a:buClr>
                <a:srgbClr val="F3F3F3"/>
              </a:buClr>
              <a:buSzPts val="3200"/>
            </a:pPr>
            <a:r>
              <a:rPr lang="en-US" b="0" dirty="0">
                <a:solidFill>
                  <a:srgbClr val="F3F3F3"/>
                </a:solidFill>
                <a:latin typeface="Arial" panose="020B0604020202020204" pitchFamily="34" charset="0"/>
                <a:cs typeface="Arial" panose="020B0604020202020204" pitchFamily="34" charset="0"/>
              </a:rPr>
              <a:t>Flows comprise </a:t>
            </a:r>
            <a:r>
              <a:rPr lang="en-US" dirty="0">
                <a:solidFill>
                  <a:srgbClr val="F3F3F3"/>
                </a:solidFill>
                <a:latin typeface="Arial" panose="020B0604020202020204" pitchFamily="34" charset="0"/>
                <a:cs typeface="Arial" panose="020B0604020202020204" pitchFamily="34" charset="0"/>
              </a:rPr>
              <a:t>Actions</a:t>
            </a:r>
          </a:p>
          <a:p>
            <a:pPr marL="482600" indent="-457200">
              <a:buClr>
                <a:srgbClr val="F3F3F3"/>
              </a:buClr>
              <a:buSzPts val="3200"/>
            </a:pPr>
            <a:r>
              <a:rPr lang="en-US" dirty="0">
                <a:solidFill>
                  <a:srgbClr val="F3F3F3"/>
                </a:solidFill>
                <a:latin typeface="Arial" panose="020B0604020202020204" pitchFamily="34" charset="0"/>
                <a:cs typeface="Arial" panose="020B0604020202020204" pitchFamily="34" charset="0"/>
              </a:rPr>
              <a:t>Action Providers</a:t>
            </a:r>
            <a:r>
              <a:rPr lang="en-US" b="0" dirty="0">
                <a:solidFill>
                  <a:srgbClr val="F3F3F3"/>
                </a:solidFill>
                <a:latin typeface="Arial" panose="020B0604020202020204" pitchFamily="34" charset="0"/>
                <a:cs typeface="Arial" panose="020B0604020202020204" pitchFamily="34" charset="0"/>
              </a:rPr>
              <a:t>: Called by Flows to perform tasks</a:t>
            </a:r>
          </a:p>
          <a:p>
            <a:pPr marL="482600" indent="-457200">
              <a:buClr>
                <a:srgbClr val="F3F3F3"/>
              </a:buClr>
              <a:buSzPts val="3200"/>
            </a:pPr>
            <a:r>
              <a:rPr lang="en-US" dirty="0">
                <a:solidFill>
                  <a:srgbClr val="F3F3F3"/>
                </a:solidFill>
                <a:latin typeface="Arial" panose="020B0604020202020204" pitchFamily="34" charset="0"/>
                <a:cs typeface="Arial" panose="020B0604020202020204" pitchFamily="34" charset="0"/>
              </a:rPr>
              <a:t>Triggers</a:t>
            </a:r>
            <a:r>
              <a:rPr lang="en-US" b="0" dirty="0">
                <a:solidFill>
                  <a:srgbClr val="F3F3F3"/>
                </a:solidFill>
                <a:latin typeface="Arial" panose="020B0604020202020204" pitchFamily="34" charset="0"/>
                <a:cs typeface="Arial" panose="020B0604020202020204" pitchFamily="34" charset="0"/>
              </a:rPr>
              <a:t>*: Start flows based on events</a:t>
            </a:r>
          </a:p>
          <a:p>
            <a:pPr marL="457200" lvl="0" indent="0" algn="l" rtl="0">
              <a:spcBef>
                <a:spcPts val="1400"/>
              </a:spcBef>
              <a:spcAft>
                <a:spcPts val="0"/>
              </a:spcAft>
              <a:buNone/>
            </a:pPr>
            <a:endParaRPr b="0" dirty="0">
              <a:solidFill>
                <a:srgbClr val="FF9900"/>
              </a:solidFill>
              <a:latin typeface="Arial" panose="020B0604020202020204" pitchFamily="34" charset="0"/>
              <a:cs typeface="Arial" panose="020B0604020202020204" pitchFamily="34" charset="0"/>
            </a:endParaRPr>
          </a:p>
        </p:txBody>
      </p:sp>
      <p:pic>
        <p:nvPicPr>
          <p:cNvPr id="183" name="Google Shape;183;p2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4474783"/>
            <a:ext cx="12192006" cy="2075688"/>
          </a:xfrm>
          <a:prstGeom prst="rect">
            <a:avLst/>
          </a:prstGeom>
          <a:noFill/>
          <a:ln>
            <a:noFill/>
          </a:ln>
        </p:spPr>
      </p:pic>
      <p:pic>
        <p:nvPicPr>
          <p:cNvPr id="5" name="Google Shape;463;p42">
            <a:extLst>
              <a:ext uri="{FF2B5EF4-FFF2-40B4-BE49-F238E27FC236}">
                <a16:creationId xmlns:a16="http://schemas.microsoft.com/office/drawing/2014/main" id="{6C80B00A-A96A-DB47-8A2C-E65F3E3FDED2}"/>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23" y="4779583"/>
            <a:ext cx="12192006" cy="2078417"/>
          </a:xfrm>
          <a:prstGeom prst="rect">
            <a:avLst/>
          </a:prstGeom>
          <a:solidFill>
            <a:schemeClr val="bg1">
              <a:lumMod val="95000"/>
            </a:schemeClr>
          </a:solidFill>
          <a:ln>
            <a:noFill/>
          </a:ln>
        </p:spPr>
      </p:pic>
      <p:sp>
        <p:nvSpPr>
          <p:cNvPr id="2" name="TextBox 1">
            <a:extLst>
              <a:ext uri="{FF2B5EF4-FFF2-40B4-BE49-F238E27FC236}">
                <a16:creationId xmlns:a16="http://schemas.microsoft.com/office/drawing/2014/main" id="{790923B8-2030-0A42-8732-694909630B23}"/>
              </a:ext>
            </a:extLst>
          </p:cNvPr>
          <p:cNvSpPr txBox="1"/>
          <p:nvPr/>
        </p:nvSpPr>
        <p:spPr>
          <a:xfrm>
            <a:off x="10204775" y="4318165"/>
            <a:ext cx="1527982" cy="307777"/>
          </a:xfrm>
          <a:prstGeom prst="rect">
            <a:avLst/>
          </a:prstGeom>
          <a:noFill/>
        </p:spPr>
        <p:txBody>
          <a:bodyPr wrap="none" rtlCol="0">
            <a:spAutoFit/>
          </a:bodyPr>
          <a:lstStyle/>
          <a:p>
            <a:r>
              <a:rPr lang="en-US" sz="1400" dirty="0">
                <a:solidFill>
                  <a:schemeClr val="bg1">
                    <a:lumMod val="85000"/>
                  </a:schemeClr>
                </a:solidFill>
              </a:rPr>
              <a:t>* In development</a:t>
            </a:r>
          </a:p>
        </p:txBody>
      </p:sp>
    </p:spTree>
    <p:extLst>
      <p:ext uri="{BB962C8B-B14F-4D97-AF65-F5344CB8AC3E}">
        <p14:creationId xmlns:p14="http://schemas.microsoft.com/office/powerpoint/2010/main" val="4027049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ubble chart&#10;&#10;Description automatically generated with low confidence">
            <a:extLst>
              <a:ext uri="{FF2B5EF4-FFF2-40B4-BE49-F238E27FC236}">
                <a16:creationId xmlns:a16="http://schemas.microsoft.com/office/drawing/2014/main" id="{B03382B6-3E8B-0A4C-907C-D5EDA6ACF87C}"/>
              </a:ext>
            </a:extLst>
          </p:cNvPr>
          <p:cNvPicPr>
            <a:picLocks noChangeAspect="1"/>
          </p:cNvPicPr>
          <p:nvPr/>
        </p:nvPicPr>
        <p:blipFill>
          <a:blip r:embed="rId2"/>
          <a:stretch>
            <a:fillRect/>
          </a:stretch>
        </p:blipFill>
        <p:spPr>
          <a:xfrm>
            <a:off x="0" y="-440698"/>
            <a:ext cx="12192000" cy="7298698"/>
          </a:xfrm>
          <a:prstGeom prst="rect">
            <a:avLst/>
          </a:prstGeom>
        </p:spPr>
      </p:pic>
    </p:spTree>
    <p:extLst>
      <p:ext uri="{BB962C8B-B14F-4D97-AF65-F5344CB8AC3E}">
        <p14:creationId xmlns:p14="http://schemas.microsoft.com/office/powerpoint/2010/main" val="4032895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F7B9CC9-84F2-EA46-8025-10F14463F003}"/>
              </a:ext>
            </a:extLst>
          </p:cNvPr>
          <p:cNvSpPr>
            <a:spLocks noGrp="1"/>
          </p:cNvSpPr>
          <p:nvPr>
            <p:ph idx="1"/>
          </p:nvPr>
        </p:nvSpPr>
        <p:spPr>
          <a:xfrm>
            <a:off x="609600" y="1149531"/>
            <a:ext cx="10972800" cy="3649392"/>
          </a:xfrm>
        </p:spPr>
        <p:txBody>
          <a:bodyPr>
            <a:normAutofit/>
          </a:bodyPr>
          <a:lstStyle/>
          <a:p>
            <a:r>
              <a:rPr lang="en-US" sz="6600" dirty="0"/>
              <a:t>The Modern Research Data Portal Design Pattern</a:t>
            </a:r>
          </a:p>
        </p:txBody>
      </p:sp>
      <p:pic>
        <p:nvPicPr>
          <p:cNvPr id="3" name="Picture 2">
            <a:extLst>
              <a:ext uri="{FF2B5EF4-FFF2-40B4-BE49-F238E27FC236}">
                <a16:creationId xmlns:a16="http://schemas.microsoft.com/office/drawing/2014/main" id="{0F7E8133-225A-4847-97B6-78AC3B374495}"/>
              </a:ext>
            </a:extLst>
          </p:cNvPr>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7221973" y="3631590"/>
            <a:ext cx="3611236" cy="2334666"/>
          </a:xfrm>
          <a:prstGeom prst="rect">
            <a:avLst/>
          </a:prstGeom>
          <a:noFill/>
          <a:ln w="38100" cap="flat" cmpd="sng">
            <a:solidFill>
              <a:schemeClr val="accent1"/>
            </a:solidFill>
            <a:prstDash val="solid"/>
            <a:round/>
            <a:headEnd type="none" w="sm" len="sm"/>
            <a:tailEnd type="none" w="sm" len="sm"/>
          </a:ln>
        </p:spPr>
      </p:pic>
      <p:sp>
        <p:nvSpPr>
          <p:cNvPr id="2" name="TextBox 1">
            <a:extLst>
              <a:ext uri="{FF2B5EF4-FFF2-40B4-BE49-F238E27FC236}">
                <a16:creationId xmlns:a16="http://schemas.microsoft.com/office/drawing/2014/main" id="{BBF1B53C-815B-3B42-B13C-4AB8A84BA474}"/>
              </a:ext>
            </a:extLst>
          </p:cNvPr>
          <p:cNvSpPr txBox="1"/>
          <p:nvPr/>
        </p:nvSpPr>
        <p:spPr>
          <a:xfrm>
            <a:off x="1691640" y="4413093"/>
            <a:ext cx="5057795" cy="646331"/>
          </a:xfrm>
          <a:prstGeom prst="rect">
            <a:avLst/>
          </a:prstGeom>
          <a:noFill/>
        </p:spPr>
        <p:txBody>
          <a:bodyPr wrap="none" rtlCol="0">
            <a:spAutoFit/>
          </a:bodyPr>
          <a:lstStyle/>
          <a:p>
            <a:r>
              <a:rPr lang="en-US" sz="3600" b="1" dirty="0">
                <a:solidFill>
                  <a:schemeClr val="accent6">
                    <a:lumMod val="75000"/>
                  </a:schemeClr>
                </a:solidFill>
              </a:rPr>
              <a:t>docs.globus.org/mrdp</a:t>
            </a:r>
          </a:p>
        </p:txBody>
      </p:sp>
      <p:grpSp>
        <p:nvGrpSpPr>
          <p:cNvPr id="5" name="Group 4">
            <a:extLst>
              <a:ext uri="{FF2B5EF4-FFF2-40B4-BE49-F238E27FC236}">
                <a16:creationId xmlns:a16="http://schemas.microsoft.com/office/drawing/2014/main" id="{1C7910BB-A706-DCEC-1C4D-61175149D869}"/>
              </a:ext>
            </a:extLst>
          </p:cNvPr>
          <p:cNvGrpSpPr/>
          <p:nvPr/>
        </p:nvGrpSpPr>
        <p:grpSpPr>
          <a:xfrm>
            <a:off x="243913" y="4901336"/>
            <a:ext cx="1813415" cy="1813415"/>
            <a:chOff x="8253984" y="2267712"/>
            <a:chExt cx="3352800" cy="3352800"/>
          </a:xfrm>
        </p:grpSpPr>
        <p:sp>
          <p:nvSpPr>
            <p:cNvPr id="6" name="Oval 5">
              <a:extLst>
                <a:ext uri="{FF2B5EF4-FFF2-40B4-BE49-F238E27FC236}">
                  <a16:creationId xmlns:a16="http://schemas.microsoft.com/office/drawing/2014/main" id="{37A8E2FA-D9B5-B60C-F3A6-4AFCD9343018}"/>
                </a:ext>
              </a:extLst>
            </p:cNvPr>
            <p:cNvSpPr/>
            <p:nvPr/>
          </p:nvSpPr>
          <p:spPr>
            <a:xfrm>
              <a:off x="8253984" y="2267712"/>
              <a:ext cx="3352800" cy="33528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2">
              <a:extLst>
                <a:ext uri="{FF2B5EF4-FFF2-40B4-BE49-F238E27FC236}">
                  <a16:creationId xmlns:a16="http://schemas.microsoft.com/office/drawing/2014/main" id="{805B3057-7039-3A85-B973-A98F27149EA6}"/>
                </a:ext>
              </a:extLst>
            </p:cNvPr>
            <p:cNvPicPr>
              <a:picLocks noChangeAspect="1" noChangeArrowheads="1"/>
            </p:cNvPicPr>
            <p:nvPr/>
          </p:nvPicPr>
          <p:blipFill>
            <a:blip r:embed="rId4"/>
            <a:srcRect/>
            <a:stretch/>
          </p:blipFill>
          <p:spPr bwMode="auto">
            <a:xfrm>
              <a:off x="8828787" y="2977969"/>
              <a:ext cx="2203193" cy="22031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27177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990481-F93C-414C-9156-E438B3559E23}"/>
              </a:ext>
            </a:extLst>
          </p:cNvPr>
          <p:cNvSpPr>
            <a:spLocks noGrp="1"/>
          </p:cNvSpPr>
          <p:nvPr>
            <p:ph type="title"/>
          </p:nvPr>
        </p:nvSpPr>
        <p:spPr/>
        <p:txBody>
          <a:bodyPr/>
          <a:lstStyle/>
          <a:p>
            <a:r>
              <a:rPr lang="en-US" dirty="0"/>
              <a:t>MRDP: Key elements</a:t>
            </a:r>
          </a:p>
        </p:txBody>
      </p:sp>
      <p:sp>
        <p:nvSpPr>
          <p:cNvPr id="5" name="Rounded Rectangle 4">
            <a:extLst>
              <a:ext uri="{FF2B5EF4-FFF2-40B4-BE49-F238E27FC236}">
                <a16:creationId xmlns:a16="http://schemas.microsoft.com/office/drawing/2014/main" id="{64F82F80-FA0E-9B41-9484-D44AA71D6A0B}"/>
              </a:ext>
            </a:extLst>
          </p:cNvPr>
          <p:cNvSpPr/>
          <p:nvPr/>
        </p:nvSpPr>
        <p:spPr>
          <a:xfrm>
            <a:off x="1069287" y="1759518"/>
            <a:ext cx="4840834" cy="1501770"/>
          </a:xfrm>
          <a:prstGeom prst="roundRect">
            <a:avLst>
              <a:gd name="adj" fmla="val 2954"/>
            </a:avLst>
          </a:prstGeom>
          <a:solidFill>
            <a:srgbClr val="C1C1C1"/>
          </a:solidFill>
          <a:ln>
            <a:solidFill>
              <a:schemeClr val="bg2">
                <a:lumMod val="9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solidFill>
                  <a:schemeClr val="tx1">
                    <a:lumMod val="85000"/>
                    <a:lumOff val="15000"/>
                  </a:schemeClr>
                </a:solidFill>
                <a:latin typeface="Arial" charset="0"/>
                <a:ea typeface="Arial" charset="0"/>
                <a:cs typeface="Arial" charset="0"/>
              </a:rPr>
              <a:t>Science DMZ</a:t>
            </a:r>
          </a:p>
          <a:p>
            <a:pPr algn="ctr"/>
            <a:r>
              <a:rPr lang="en-US" sz="2400" b="1" dirty="0">
                <a:solidFill>
                  <a:schemeClr val="tx1">
                    <a:lumMod val="85000"/>
                    <a:lumOff val="15000"/>
                  </a:schemeClr>
                </a:solidFill>
                <a:latin typeface="Arial" charset="0"/>
                <a:ea typeface="Arial" charset="0"/>
                <a:cs typeface="Arial" charset="0"/>
              </a:rPr>
              <a:t>Fast, clean data path</a:t>
            </a:r>
          </a:p>
        </p:txBody>
      </p:sp>
      <p:sp>
        <p:nvSpPr>
          <p:cNvPr id="6" name="Rounded Rectangle 5">
            <a:extLst>
              <a:ext uri="{FF2B5EF4-FFF2-40B4-BE49-F238E27FC236}">
                <a16:creationId xmlns:a16="http://schemas.microsoft.com/office/drawing/2014/main" id="{051368B3-AD0C-8145-A971-A1D68144F287}"/>
              </a:ext>
            </a:extLst>
          </p:cNvPr>
          <p:cNvSpPr/>
          <p:nvPr/>
        </p:nvSpPr>
        <p:spPr>
          <a:xfrm>
            <a:off x="6167958" y="1749342"/>
            <a:ext cx="4799101" cy="1501770"/>
          </a:xfrm>
          <a:prstGeom prst="roundRect">
            <a:avLst>
              <a:gd name="adj" fmla="val 2954"/>
            </a:avLst>
          </a:prstGeom>
          <a:solidFill>
            <a:srgbClr val="C1C1C1"/>
          </a:solidFill>
          <a:ln>
            <a:solidFill>
              <a:schemeClr val="bg2">
                <a:lumMod val="9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solidFill>
                  <a:schemeClr val="tx1">
                    <a:lumMod val="85000"/>
                    <a:lumOff val="15000"/>
                  </a:schemeClr>
                </a:solidFill>
                <a:latin typeface="Arial" charset="0"/>
                <a:ea typeface="Arial" charset="0"/>
                <a:cs typeface="Arial" charset="0"/>
              </a:rPr>
              <a:t>Data Transfer Nodes</a:t>
            </a:r>
          </a:p>
          <a:p>
            <a:pPr algn="ctr"/>
            <a:r>
              <a:rPr lang="en-US" sz="2400" b="1" dirty="0">
                <a:solidFill>
                  <a:schemeClr val="tx1">
                    <a:lumMod val="85000"/>
                    <a:lumOff val="15000"/>
                  </a:schemeClr>
                </a:solidFill>
                <a:latin typeface="Arial" charset="0"/>
                <a:ea typeface="Arial" charset="0"/>
                <a:cs typeface="Arial" charset="0"/>
              </a:rPr>
              <a:t>Purpose-built data movers</a:t>
            </a:r>
          </a:p>
        </p:txBody>
      </p:sp>
      <p:grpSp>
        <p:nvGrpSpPr>
          <p:cNvPr id="3" name="Group 2">
            <a:extLst>
              <a:ext uri="{FF2B5EF4-FFF2-40B4-BE49-F238E27FC236}">
                <a16:creationId xmlns:a16="http://schemas.microsoft.com/office/drawing/2014/main" id="{ED4BB884-F433-1A40-AE8F-BCF3EF7C03DB}"/>
              </a:ext>
            </a:extLst>
          </p:cNvPr>
          <p:cNvGrpSpPr/>
          <p:nvPr/>
        </p:nvGrpSpPr>
        <p:grpSpPr>
          <a:xfrm>
            <a:off x="4264902" y="3421806"/>
            <a:ext cx="3240073" cy="1848897"/>
            <a:chOff x="1128345" y="3421806"/>
            <a:chExt cx="3240073" cy="1848897"/>
          </a:xfrm>
        </p:grpSpPr>
        <p:sp>
          <p:nvSpPr>
            <p:cNvPr id="7" name="Rounded Rectangle 6">
              <a:extLst>
                <a:ext uri="{FF2B5EF4-FFF2-40B4-BE49-F238E27FC236}">
                  <a16:creationId xmlns:a16="http://schemas.microsoft.com/office/drawing/2014/main" id="{96DAB928-08C6-2C4D-A061-1D8190C47D6B}"/>
                </a:ext>
              </a:extLst>
            </p:cNvPr>
            <p:cNvSpPr/>
            <p:nvPr/>
          </p:nvSpPr>
          <p:spPr>
            <a:xfrm>
              <a:off x="1128345" y="3514546"/>
              <a:ext cx="3240073" cy="1728531"/>
            </a:xfrm>
            <a:prstGeom prst="roundRect">
              <a:avLst>
                <a:gd name="adj" fmla="val 2954"/>
              </a:avLst>
            </a:prstGeom>
            <a:solidFill>
              <a:schemeClr val="tx2">
                <a:lumMod val="20000"/>
                <a:lumOff val="8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tx1"/>
                </a:solidFill>
                <a:latin typeface="Arial" charset="0"/>
                <a:cs typeface="Arial" charset="0"/>
              </a:endParaRPr>
            </a:p>
          </p:txBody>
        </p:sp>
        <p:pic>
          <p:nvPicPr>
            <p:cNvPr id="15" name="Picture 14">
              <a:extLst>
                <a:ext uri="{FF2B5EF4-FFF2-40B4-BE49-F238E27FC236}">
                  <a16:creationId xmlns:a16="http://schemas.microsoft.com/office/drawing/2014/main" id="{51996764-9BED-C545-A9AA-2C72D1D89D1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18490" y="3421806"/>
              <a:ext cx="2457667" cy="1663912"/>
            </a:xfrm>
            <a:prstGeom prst="rect">
              <a:avLst/>
            </a:prstGeom>
          </p:spPr>
        </p:pic>
        <p:sp>
          <p:nvSpPr>
            <p:cNvPr id="16" name="Rounded Rectangle 15">
              <a:extLst>
                <a:ext uri="{FF2B5EF4-FFF2-40B4-BE49-F238E27FC236}">
                  <a16:creationId xmlns:a16="http://schemas.microsoft.com/office/drawing/2014/main" id="{C14EE73F-7B2D-AC42-98B6-C63FA2E82F61}"/>
                </a:ext>
              </a:extLst>
            </p:cNvPr>
            <p:cNvSpPr/>
            <p:nvPr/>
          </p:nvSpPr>
          <p:spPr>
            <a:xfrm>
              <a:off x="1188051" y="3542172"/>
              <a:ext cx="3142841" cy="1728531"/>
            </a:xfrm>
            <a:prstGeom prst="roundRect">
              <a:avLst>
                <a:gd name="adj" fmla="val 2954"/>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solidFill>
                  <a:latin typeface="Arial" charset="0"/>
                  <a:cs typeface="Arial" charset="0"/>
                </a:rPr>
                <a:t>Globus Platform</a:t>
              </a:r>
            </a:p>
            <a:p>
              <a:pPr algn="ctr"/>
              <a:r>
                <a:rPr lang="en-US" b="1" dirty="0">
                  <a:solidFill>
                    <a:schemeClr val="tx1"/>
                  </a:solidFill>
                  <a:latin typeface="Arial" charset="0"/>
                  <a:cs typeface="Arial" charset="0"/>
                </a:rPr>
                <a:t>Secure, reliable data orchestration</a:t>
              </a:r>
            </a:p>
          </p:txBody>
        </p:sp>
      </p:grpSp>
      <p:grpSp>
        <p:nvGrpSpPr>
          <p:cNvPr id="9" name="Group 8">
            <a:extLst>
              <a:ext uri="{FF2B5EF4-FFF2-40B4-BE49-F238E27FC236}">
                <a16:creationId xmlns:a16="http://schemas.microsoft.com/office/drawing/2014/main" id="{A67BFA4E-97BB-0F4F-9053-871502D85DCE}"/>
              </a:ext>
            </a:extLst>
          </p:cNvPr>
          <p:cNvGrpSpPr/>
          <p:nvPr/>
        </p:nvGrpSpPr>
        <p:grpSpPr>
          <a:xfrm>
            <a:off x="1069287" y="3505245"/>
            <a:ext cx="3103716" cy="1737832"/>
            <a:chOff x="4428124" y="3505402"/>
            <a:chExt cx="3103716" cy="1737832"/>
          </a:xfrm>
        </p:grpSpPr>
        <p:sp>
          <p:nvSpPr>
            <p:cNvPr id="8" name="Rounded Rectangle 7">
              <a:extLst>
                <a:ext uri="{FF2B5EF4-FFF2-40B4-BE49-F238E27FC236}">
                  <a16:creationId xmlns:a16="http://schemas.microsoft.com/office/drawing/2014/main" id="{20A61F0F-6887-6346-92C4-AACCDF33C1A6}"/>
                </a:ext>
              </a:extLst>
            </p:cNvPr>
            <p:cNvSpPr/>
            <p:nvPr/>
          </p:nvSpPr>
          <p:spPr>
            <a:xfrm>
              <a:off x="4428127" y="3514703"/>
              <a:ext cx="3103713" cy="1728531"/>
            </a:xfrm>
            <a:prstGeom prst="roundRect">
              <a:avLst>
                <a:gd name="adj" fmla="val 295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solidFill>
                  <a:schemeClr val="tx1"/>
                </a:solidFill>
                <a:latin typeface="Arial" charset="0"/>
                <a:cs typeface="Arial" charset="0"/>
              </a:endParaRPr>
            </a:p>
          </p:txBody>
        </p:sp>
        <p:pic>
          <p:nvPicPr>
            <p:cNvPr id="14" name="Picture 13">
              <a:extLst>
                <a:ext uri="{FF2B5EF4-FFF2-40B4-BE49-F238E27FC236}">
                  <a16:creationId xmlns:a16="http://schemas.microsoft.com/office/drawing/2014/main" id="{2677BCB4-25C3-FE43-B130-C7FD2B6668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00783" y="3606202"/>
              <a:ext cx="1935905" cy="1295434"/>
            </a:xfrm>
            <a:prstGeom prst="rect">
              <a:avLst/>
            </a:prstGeom>
          </p:spPr>
        </p:pic>
        <p:sp>
          <p:nvSpPr>
            <p:cNvPr id="18" name="Rounded Rectangle 17">
              <a:extLst>
                <a:ext uri="{FF2B5EF4-FFF2-40B4-BE49-F238E27FC236}">
                  <a16:creationId xmlns:a16="http://schemas.microsoft.com/office/drawing/2014/main" id="{AC543C9D-3C95-5B41-8119-F2271BDA93DB}"/>
                </a:ext>
              </a:extLst>
            </p:cNvPr>
            <p:cNvSpPr/>
            <p:nvPr/>
          </p:nvSpPr>
          <p:spPr>
            <a:xfrm>
              <a:off x="4428127" y="3513377"/>
              <a:ext cx="3103712" cy="1728530"/>
            </a:xfrm>
            <a:prstGeom prst="roundRect">
              <a:avLst>
                <a:gd name="adj" fmla="val 2954"/>
              </a:avLst>
            </a:prstGeom>
            <a:solidFill>
              <a:schemeClr val="tx2">
                <a:lumMod val="20000"/>
                <a:lumOff val="80000"/>
                <a:alpha val="89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solidFill>
                  <a:schemeClr val="tx1"/>
                </a:solidFill>
                <a:latin typeface="Arial" charset="0"/>
                <a:cs typeface="Arial" charset="0"/>
              </a:endParaRPr>
            </a:p>
          </p:txBody>
        </p:sp>
        <p:sp>
          <p:nvSpPr>
            <p:cNvPr id="17" name="Rounded Rectangle 16">
              <a:extLst>
                <a:ext uri="{FF2B5EF4-FFF2-40B4-BE49-F238E27FC236}">
                  <a16:creationId xmlns:a16="http://schemas.microsoft.com/office/drawing/2014/main" id="{A1C45F2C-0510-614E-AA13-B13C90630FF1}"/>
                </a:ext>
              </a:extLst>
            </p:cNvPr>
            <p:cNvSpPr/>
            <p:nvPr/>
          </p:nvSpPr>
          <p:spPr>
            <a:xfrm>
              <a:off x="4428124" y="3505402"/>
              <a:ext cx="3103713" cy="1719230"/>
            </a:xfrm>
            <a:prstGeom prst="roundRect">
              <a:avLst>
                <a:gd name="adj" fmla="val 2954"/>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solidFill>
                  <a:latin typeface="Arial" charset="0"/>
                  <a:cs typeface="Arial" charset="0"/>
                </a:rPr>
                <a:t>Globus Connect</a:t>
              </a:r>
            </a:p>
            <a:p>
              <a:pPr algn="ctr"/>
              <a:r>
                <a:rPr lang="en-US" b="1" dirty="0">
                  <a:solidFill>
                    <a:schemeClr val="tx1"/>
                  </a:solidFill>
                  <a:latin typeface="Arial" charset="0"/>
                  <a:cs typeface="Arial" charset="0"/>
                </a:rPr>
                <a:t>Storage system enabler</a:t>
              </a:r>
            </a:p>
          </p:txBody>
        </p:sp>
      </p:grpSp>
      <p:sp>
        <p:nvSpPr>
          <p:cNvPr id="12" name="Slide Number Placeholder 3">
            <a:extLst>
              <a:ext uri="{FF2B5EF4-FFF2-40B4-BE49-F238E27FC236}">
                <a16:creationId xmlns:a16="http://schemas.microsoft.com/office/drawing/2014/main" id="{E113DAFC-6C88-924F-BE71-F16B68365F06}"/>
              </a:ext>
            </a:extLst>
          </p:cNvPr>
          <p:cNvSpPr>
            <a:spLocks noGrp="1"/>
          </p:cNvSpPr>
          <p:nvPr>
            <p:ph type="sldNum" sz="quarter" idx="12"/>
          </p:nvPr>
        </p:nvSpPr>
        <p:spPr>
          <a:xfrm>
            <a:off x="11535118" y="6506406"/>
            <a:ext cx="588773" cy="269297"/>
          </a:xfrm>
        </p:spPr>
        <p:txBody>
          <a:bodyPr/>
          <a:lstStyle/>
          <a:p>
            <a:fld id="{F9A62DDD-3F5F-554E-8F55-F59D7AC7F5D2}" type="slidenum">
              <a:rPr lang="en-US" smtClean="0"/>
              <a:pPr/>
              <a:t>25</a:t>
            </a:fld>
            <a:endParaRPr lang="en-US" dirty="0"/>
          </a:p>
        </p:txBody>
      </p:sp>
      <p:grpSp>
        <p:nvGrpSpPr>
          <p:cNvPr id="10" name="Group 9">
            <a:extLst>
              <a:ext uri="{FF2B5EF4-FFF2-40B4-BE49-F238E27FC236}">
                <a16:creationId xmlns:a16="http://schemas.microsoft.com/office/drawing/2014/main" id="{BD158CD7-1C39-8746-9589-C720110511D6}"/>
              </a:ext>
            </a:extLst>
          </p:cNvPr>
          <p:cNvGrpSpPr/>
          <p:nvPr/>
        </p:nvGrpSpPr>
        <p:grpSpPr>
          <a:xfrm>
            <a:off x="7591541" y="3421806"/>
            <a:ext cx="3375518" cy="1848897"/>
            <a:chOff x="7591541" y="3421806"/>
            <a:chExt cx="3375518" cy="1848897"/>
          </a:xfrm>
        </p:grpSpPr>
        <p:sp>
          <p:nvSpPr>
            <p:cNvPr id="19" name="Rounded Rectangle 18">
              <a:extLst>
                <a:ext uri="{FF2B5EF4-FFF2-40B4-BE49-F238E27FC236}">
                  <a16:creationId xmlns:a16="http://schemas.microsoft.com/office/drawing/2014/main" id="{298AEE6D-F212-294A-B696-54B945E6CE98}"/>
                </a:ext>
              </a:extLst>
            </p:cNvPr>
            <p:cNvSpPr/>
            <p:nvPr/>
          </p:nvSpPr>
          <p:spPr>
            <a:xfrm>
              <a:off x="7591541" y="3514546"/>
              <a:ext cx="3375518" cy="1728531"/>
            </a:xfrm>
            <a:prstGeom prst="roundRect">
              <a:avLst>
                <a:gd name="adj" fmla="val 2954"/>
              </a:avLst>
            </a:prstGeom>
            <a:solidFill>
              <a:schemeClr val="tx2">
                <a:lumMod val="20000"/>
                <a:lumOff val="8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tx1"/>
                </a:solidFill>
                <a:latin typeface="Arial" charset="0"/>
                <a:cs typeface="Arial" charset="0"/>
              </a:endParaRPr>
            </a:p>
          </p:txBody>
        </p:sp>
        <p:pic>
          <p:nvPicPr>
            <p:cNvPr id="20" name="Picture 19">
              <a:extLst>
                <a:ext uri="{FF2B5EF4-FFF2-40B4-BE49-F238E27FC236}">
                  <a16:creationId xmlns:a16="http://schemas.microsoft.com/office/drawing/2014/main" id="{276E1EAD-03C5-4346-9C18-A7D56C5C939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181686" y="3421806"/>
              <a:ext cx="2457667" cy="1663912"/>
            </a:xfrm>
            <a:prstGeom prst="rect">
              <a:avLst/>
            </a:prstGeom>
          </p:spPr>
        </p:pic>
        <p:sp>
          <p:nvSpPr>
            <p:cNvPr id="21" name="Rounded Rectangle 20">
              <a:extLst>
                <a:ext uri="{FF2B5EF4-FFF2-40B4-BE49-F238E27FC236}">
                  <a16:creationId xmlns:a16="http://schemas.microsoft.com/office/drawing/2014/main" id="{EB40812E-2B21-9146-A0A2-41B71A9AEFC0}"/>
                </a:ext>
              </a:extLst>
            </p:cNvPr>
            <p:cNvSpPr/>
            <p:nvPr/>
          </p:nvSpPr>
          <p:spPr>
            <a:xfrm>
              <a:off x="7651247" y="3542172"/>
              <a:ext cx="3274221" cy="1728531"/>
            </a:xfrm>
            <a:prstGeom prst="roundRect">
              <a:avLst>
                <a:gd name="adj" fmla="val 2954"/>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solidFill>
                  <a:latin typeface="Arial" charset="0"/>
                  <a:cs typeface="Arial" charset="0"/>
                </a:rPr>
                <a:t>Globus Portal Framework</a:t>
              </a:r>
            </a:p>
            <a:p>
              <a:pPr algn="ctr"/>
              <a:r>
                <a:rPr lang="en-US" b="1" dirty="0">
                  <a:solidFill>
                    <a:schemeClr val="tx1"/>
                  </a:solidFill>
                  <a:latin typeface="Arial" charset="0"/>
                  <a:cs typeface="Arial" charset="0"/>
                </a:rPr>
                <a:t>Data discovery and access</a:t>
              </a:r>
            </a:p>
          </p:txBody>
        </p:sp>
      </p:grpSp>
      <p:sp>
        <p:nvSpPr>
          <p:cNvPr id="22" name="TextBox 21">
            <a:extLst>
              <a:ext uri="{FF2B5EF4-FFF2-40B4-BE49-F238E27FC236}">
                <a16:creationId xmlns:a16="http://schemas.microsoft.com/office/drawing/2014/main" id="{6945B42B-04BA-2BA3-5B6C-D3095CDAAA14}"/>
              </a:ext>
            </a:extLst>
          </p:cNvPr>
          <p:cNvSpPr txBox="1"/>
          <p:nvPr/>
        </p:nvSpPr>
        <p:spPr>
          <a:xfrm>
            <a:off x="3356040" y="5860075"/>
            <a:ext cx="5057795" cy="646331"/>
          </a:xfrm>
          <a:prstGeom prst="rect">
            <a:avLst/>
          </a:prstGeom>
          <a:noFill/>
        </p:spPr>
        <p:txBody>
          <a:bodyPr wrap="none" rtlCol="0">
            <a:spAutoFit/>
          </a:bodyPr>
          <a:lstStyle/>
          <a:p>
            <a:r>
              <a:rPr lang="en-US" sz="3600" b="1" dirty="0">
                <a:solidFill>
                  <a:schemeClr val="accent6">
                    <a:lumMod val="75000"/>
                  </a:schemeClr>
                </a:solidFill>
              </a:rPr>
              <a:t>docs.globus.org/mrdp</a:t>
            </a:r>
          </a:p>
        </p:txBody>
      </p:sp>
    </p:spTree>
    <p:extLst>
      <p:ext uri="{BB962C8B-B14F-4D97-AF65-F5344CB8AC3E}">
        <p14:creationId xmlns:p14="http://schemas.microsoft.com/office/powerpoint/2010/main" val="1738563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74327" y="2226267"/>
            <a:ext cx="4955177" cy="2447109"/>
          </a:xfrm>
        </p:spPr>
        <p:txBody>
          <a:bodyPr>
            <a:normAutofit fontScale="92500"/>
          </a:bodyPr>
          <a:lstStyle/>
          <a:p>
            <a:pPr algn="l">
              <a:buNone/>
            </a:pPr>
            <a:r>
              <a:rPr lang="mr-IN" b="1" dirty="0">
                <a:latin typeface="Arial" panose="020B0604020202020204" pitchFamily="34" charset="0"/>
              </a:rPr>
              <a:t>…</a:t>
            </a:r>
            <a:r>
              <a:rPr lang="en-US" b="1" dirty="0">
                <a:latin typeface="Arial" panose="020B0604020202020204" pitchFamily="34" charset="0"/>
                <a:cs typeface="Arial" panose="020B0604020202020204" pitchFamily="34" charset="0"/>
              </a:rPr>
              <a:t>makes your storage system a Globus endpoint</a:t>
            </a:r>
          </a:p>
        </p:txBody>
      </p:sp>
      <p:grpSp>
        <p:nvGrpSpPr>
          <p:cNvPr id="6" name="Group 5"/>
          <p:cNvGrpSpPr/>
          <p:nvPr/>
        </p:nvGrpSpPr>
        <p:grpSpPr>
          <a:xfrm>
            <a:off x="849700" y="1515293"/>
            <a:ext cx="5681729" cy="3869059"/>
            <a:chOff x="4258491" y="496389"/>
            <a:chExt cx="6496595" cy="4423954"/>
          </a:xfrm>
        </p:grpSpPr>
        <p:sp>
          <p:nvSpPr>
            <p:cNvPr id="5" name="Rounded Rectangle 4"/>
            <p:cNvSpPr/>
            <p:nvPr/>
          </p:nvSpPr>
          <p:spPr>
            <a:xfrm>
              <a:off x="4258491" y="496389"/>
              <a:ext cx="6496595" cy="4423954"/>
            </a:xfrm>
            <a:prstGeom prst="roundRect">
              <a:avLst>
                <a:gd name="adj" fmla="val 229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14075" y="705757"/>
              <a:ext cx="5985425" cy="4005217"/>
            </a:xfrm>
            <a:prstGeom prst="rect">
              <a:avLst/>
            </a:prstGeom>
          </p:spPr>
        </p:pic>
      </p:grpSp>
    </p:spTree>
    <p:extLst>
      <p:ext uri="{BB962C8B-B14F-4D97-AF65-F5344CB8AC3E}">
        <p14:creationId xmlns:p14="http://schemas.microsoft.com/office/powerpoint/2010/main" val="580357067"/>
      </p:ext>
    </p:extLst>
  </p:cSld>
  <p:clrMapOvr>
    <a:masterClrMapping/>
  </p:clrMapOvr>
  <p:transition advClick="0" advTm="5000">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7041E53-ED8F-F740-BAAB-3D89690B10E1}"/>
              </a:ext>
            </a:extLst>
          </p:cNvPr>
          <p:cNvSpPr/>
          <p:nvPr/>
        </p:nvSpPr>
        <p:spPr>
          <a:xfrm>
            <a:off x="0" y="1250577"/>
            <a:ext cx="12192000" cy="560742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835C4A05-3BF2-6D4F-B16D-81EBCA780C4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93825" y="3618277"/>
            <a:ext cx="3120052" cy="689709"/>
          </a:xfrm>
          <a:prstGeom prst="rect">
            <a:avLst/>
          </a:prstGeom>
        </p:spPr>
      </p:pic>
      <p:pic>
        <p:nvPicPr>
          <p:cNvPr id="9" name="Picture 8">
            <a:extLst>
              <a:ext uri="{FF2B5EF4-FFF2-40B4-BE49-F238E27FC236}">
                <a16:creationId xmlns:a16="http://schemas.microsoft.com/office/drawing/2014/main" id="{CFCA5F94-A668-F742-B89B-C98438D58EC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2816" y="1851834"/>
            <a:ext cx="2777984" cy="696237"/>
          </a:xfrm>
          <a:prstGeom prst="rect">
            <a:avLst/>
          </a:prstGeom>
        </p:spPr>
      </p:pic>
      <p:pic>
        <p:nvPicPr>
          <p:cNvPr id="12" name="Picture 11">
            <a:extLst>
              <a:ext uri="{FF2B5EF4-FFF2-40B4-BE49-F238E27FC236}">
                <a16:creationId xmlns:a16="http://schemas.microsoft.com/office/drawing/2014/main" id="{47C2C91F-7D4A-B24E-A501-ED627A3380F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62696" y="3834524"/>
            <a:ext cx="2829716" cy="861037"/>
          </a:xfrm>
          <a:prstGeom prst="rect">
            <a:avLst/>
          </a:prstGeom>
        </p:spPr>
      </p:pic>
      <p:pic>
        <p:nvPicPr>
          <p:cNvPr id="13" name="Picture 12">
            <a:extLst>
              <a:ext uri="{FF2B5EF4-FFF2-40B4-BE49-F238E27FC236}">
                <a16:creationId xmlns:a16="http://schemas.microsoft.com/office/drawing/2014/main" id="{D781B62D-87EF-7942-85F1-389C54F2A2E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90814" y="4595180"/>
            <a:ext cx="1472732" cy="373092"/>
          </a:xfrm>
          <a:prstGeom prst="rect">
            <a:avLst/>
          </a:prstGeom>
        </p:spPr>
      </p:pic>
      <p:pic>
        <p:nvPicPr>
          <p:cNvPr id="14" name="Picture 13">
            <a:extLst>
              <a:ext uri="{FF2B5EF4-FFF2-40B4-BE49-F238E27FC236}">
                <a16:creationId xmlns:a16="http://schemas.microsoft.com/office/drawing/2014/main" id="{E2555661-2A8D-B042-80C6-09B4E9F3DCD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8630" y="5344648"/>
            <a:ext cx="1236626" cy="1236626"/>
          </a:xfrm>
          <a:prstGeom prst="rect">
            <a:avLst/>
          </a:prstGeom>
        </p:spPr>
      </p:pic>
      <p:pic>
        <p:nvPicPr>
          <p:cNvPr id="15" name="Picture 14">
            <a:extLst>
              <a:ext uri="{FF2B5EF4-FFF2-40B4-BE49-F238E27FC236}">
                <a16:creationId xmlns:a16="http://schemas.microsoft.com/office/drawing/2014/main" id="{D038B498-75DA-9544-9843-F076E7B70882}"/>
              </a:ext>
            </a:extLst>
          </p:cNvPr>
          <p:cNvPicPr>
            <a:picLocks noChangeAspect="1"/>
          </p:cNvPicPr>
          <p:nvPr/>
        </p:nvPicPr>
        <p:blipFill>
          <a:blip r:embed="rId8"/>
          <a:stretch>
            <a:fillRect/>
          </a:stretch>
        </p:blipFill>
        <p:spPr>
          <a:xfrm>
            <a:off x="6187468" y="5562806"/>
            <a:ext cx="2177390" cy="823325"/>
          </a:xfrm>
          <a:prstGeom prst="rect">
            <a:avLst/>
          </a:prstGeom>
        </p:spPr>
      </p:pic>
      <p:pic>
        <p:nvPicPr>
          <p:cNvPr id="16" name="Picture 15">
            <a:extLst>
              <a:ext uri="{FF2B5EF4-FFF2-40B4-BE49-F238E27FC236}">
                <a16:creationId xmlns:a16="http://schemas.microsoft.com/office/drawing/2014/main" id="{D7A42DFF-7C30-4849-88CE-F91763C6736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67873" y="3670725"/>
            <a:ext cx="1324945" cy="697409"/>
          </a:xfrm>
          <a:prstGeom prst="rect">
            <a:avLst/>
          </a:prstGeom>
          <a:solidFill>
            <a:schemeClr val="bg1"/>
          </a:solidFill>
        </p:spPr>
      </p:pic>
      <p:pic>
        <p:nvPicPr>
          <p:cNvPr id="17" name="Picture 16">
            <a:extLst>
              <a:ext uri="{FF2B5EF4-FFF2-40B4-BE49-F238E27FC236}">
                <a16:creationId xmlns:a16="http://schemas.microsoft.com/office/drawing/2014/main" id="{407A7C90-4898-514D-8F4F-29C6974034EF}"/>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840945" y="1929605"/>
            <a:ext cx="3971033" cy="632248"/>
          </a:xfrm>
          <a:prstGeom prst="rect">
            <a:avLst/>
          </a:prstGeom>
        </p:spPr>
      </p:pic>
      <p:sp>
        <p:nvSpPr>
          <p:cNvPr id="5" name="Title 4">
            <a:extLst>
              <a:ext uri="{FF2B5EF4-FFF2-40B4-BE49-F238E27FC236}">
                <a16:creationId xmlns:a16="http://schemas.microsoft.com/office/drawing/2014/main" id="{AF279A06-B974-AF4B-9035-85361EE76E21}"/>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Globus Connectors support diverse systems</a:t>
            </a:r>
            <a:endParaRPr lang="en-US" u="sng" dirty="0">
              <a:solidFill>
                <a:schemeClr val="accent6">
                  <a:lumMod val="75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F96EA72-32C5-B34E-90A8-30948B96ADB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75034" y="2784012"/>
            <a:ext cx="2975711" cy="595142"/>
          </a:xfrm>
          <a:prstGeom prst="rect">
            <a:avLst/>
          </a:prstGeom>
        </p:spPr>
      </p:pic>
      <p:pic>
        <p:nvPicPr>
          <p:cNvPr id="20" name="Picture 19">
            <a:extLst>
              <a:ext uri="{FF2B5EF4-FFF2-40B4-BE49-F238E27FC236}">
                <a16:creationId xmlns:a16="http://schemas.microsoft.com/office/drawing/2014/main" id="{E8438429-53CB-854A-909B-F4F88F3390A7}"/>
              </a:ext>
            </a:extLst>
          </p:cNvPr>
          <p:cNvPicPr>
            <a:picLocks noChangeAspect="1"/>
          </p:cNvPicPr>
          <p:nvPr/>
        </p:nvPicPr>
        <p:blipFill>
          <a:blip r:embed="rId12"/>
          <a:stretch>
            <a:fillRect/>
          </a:stretch>
        </p:blipFill>
        <p:spPr>
          <a:xfrm>
            <a:off x="520900" y="4525468"/>
            <a:ext cx="3489299" cy="885609"/>
          </a:xfrm>
          <a:prstGeom prst="rect">
            <a:avLst/>
          </a:prstGeom>
        </p:spPr>
      </p:pic>
      <p:pic>
        <p:nvPicPr>
          <p:cNvPr id="28" name="Picture 27">
            <a:extLst>
              <a:ext uri="{FF2B5EF4-FFF2-40B4-BE49-F238E27FC236}">
                <a16:creationId xmlns:a16="http://schemas.microsoft.com/office/drawing/2014/main" id="{458534C1-1886-314C-98FC-74A7A63C602F}"/>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284977" y="5724791"/>
            <a:ext cx="2540000" cy="692150"/>
          </a:xfrm>
          <a:prstGeom prst="rect">
            <a:avLst/>
          </a:prstGeom>
        </p:spPr>
      </p:pic>
      <p:pic>
        <p:nvPicPr>
          <p:cNvPr id="4" name="Picture 3">
            <a:extLst>
              <a:ext uri="{FF2B5EF4-FFF2-40B4-BE49-F238E27FC236}">
                <a16:creationId xmlns:a16="http://schemas.microsoft.com/office/drawing/2014/main" id="{D3729204-28DB-CF4C-9049-B2F457283967}"/>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182199" y="3473121"/>
            <a:ext cx="1992620" cy="885609"/>
          </a:xfrm>
          <a:prstGeom prst="rect">
            <a:avLst/>
          </a:prstGeom>
        </p:spPr>
      </p:pic>
      <p:pic>
        <p:nvPicPr>
          <p:cNvPr id="27" name="Picture 26">
            <a:extLst>
              <a:ext uri="{FF2B5EF4-FFF2-40B4-BE49-F238E27FC236}">
                <a16:creationId xmlns:a16="http://schemas.microsoft.com/office/drawing/2014/main" id="{08A7CC4B-A822-5840-A17A-6DB2358F159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651889" y="2766648"/>
            <a:ext cx="1084736" cy="1608446"/>
          </a:xfrm>
          <a:prstGeom prst="rect">
            <a:avLst/>
          </a:prstGeom>
        </p:spPr>
      </p:pic>
      <p:pic>
        <p:nvPicPr>
          <p:cNvPr id="36" name="Picture 35">
            <a:extLst>
              <a:ext uri="{FF2B5EF4-FFF2-40B4-BE49-F238E27FC236}">
                <a16:creationId xmlns:a16="http://schemas.microsoft.com/office/drawing/2014/main" id="{6A05441D-0DAC-1D4C-9DC5-331F15CEDD36}"/>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4533604" y="4307986"/>
            <a:ext cx="1395409" cy="1395409"/>
          </a:xfrm>
          <a:prstGeom prst="rect">
            <a:avLst/>
          </a:prstGeom>
        </p:spPr>
      </p:pic>
      <p:pic>
        <p:nvPicPr>
          <p:cNvPr id="21" name="Picture 20">
            <a:extLst>
              <a:ext uri="{FF2B5EF4-FFF2-40B4-BE49-F238E27FC236}">
                <a16:creationId xmlns:a16="http://schemas.microsoft.com/office/drawing/2014/main" id="{680FBF49-1A14-4C48-9EF2-6DD584F2F6DA}"/>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9262696" y="2962318"/>
            <a:ext cx="2317178" cy="514448"/>
          </a:xfrm>
          <a:prstGeom prst="rect">
            <a:avLst/>
          </a:prstGeom>
        </p:spPr>
      </p:pic>
      <p:grpSp>
        <p:nvGrpSpPr>
          <p:cNvPr id="2" name="Group 1">
            <a:extLst>
              <a:ext uri="{FF2B5EF4-FFF2-40B4-BE49-F238E27FC236}">
                <a16:creationId xmlns:a16="http://schemas.microsoft.com/office/drawing/2014/main" id="{11282A6B-75B6-724B-8D80-DEF29E155E74}"/>
              </a:ext>
            </a:extLst>
          </p:cNvPr>
          <p:cNvGrpSpPr/>
          <p:nvPr/>
        </p:nvGrpSpPr>
        <p:grpSpPr>
          <a:xfrm>
            <a:off x="7906650" y="4672662"/>
            <a:ext cx="2941721" cy="976252"/>
            <a:chOff x="8153558" y="4631171"/>
            <a:chExt cx="2941721" cy="976252"/>
          </a:xfrm>
        </p:grpSpPr>
        <p:pic>
          <p:nvPicPr>
            <p:cNvPr id="10" name="Picture 9">
              <a:extLst>
                <a:ext uri="{FF2B5EF4-FFF2-40B4-BE49-F238E27FC236}">
                  <a16:creationId xmlns:a16="http://schemas.microsoft.com/office/drawing/2014/main" id="{40EE0BCE-AC65-2A43-BA51-57E129658166}"/>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8153558" y="4905281"/>
              <a:ext cx="2119331" cy="428032"/>
            </a:xfrm>
            <a:prstGeom prst="rect">
              <a:avLst/>
            </a:prstGeom>
          </p:spPr>
        </p:pic>
        <p:pic>
          <p:nvPicPr>
            <p:cNvPr id="5122" name="Picture 2" descr="Quantum ActiveScale and Weka | Quantum">
              <a:extLst>
                <a:ext uri="{FF2B5EF4-FFF2-40B4-BE49-F238E27FC236}">
                  <a16:creationId xmlns:a16="http://schemas.microsoft.com/office/drawing/2014/main" id="{C90C0C2E-3041-814A-B9D9-CBBD9200673B}"/>
                </a:ext>
              </a:extLst>
            </p:cNvPr>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a:stretch/>
          </p:blipFill>
          <p:spPr bwMode="auto">
            <a:xfrm>
              <a:off x="10340338" y="4631171"/>
              <a:ext cx="754941" cy="976252"/>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2" descr="A picture containing text&#10;&#10;Description automatically generated">
            <a:extLst>
              <a:ext uri="{FF2B5EF4-FFF2-40B4-BE49-F238E27FC236}">
                <a16:creationId xmlns:a16="http://schemas.microsoft.com/office/drawing/2014/main" id="{7B0DA3AA-CF12-3A46-91C1-93C2989D3D65}"/>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062037" y="2776596"/>
            <a:ext cx="3120053" cy="752883"/>
          </a:xfrm>
          <a:prstGeom prst="rect">
            <a:avLst/>
          </a:prstGeom>
        </p:spPr>
      </p:pic>
      <p:pic>
        <p:nvPicPr>
          <p:cNvPr id="24" name="Picture 23" descr="Logo&#10;&#10;Description automatically generated">
            <a:extLst>
              <a:ext uri="{FF2B5EF4-FFF2-40B4-BE49-F238E27FC236}">
                <a16:creationId xmlns:a16="http://schemas.microsoft.com/office/drawing/2014/main" id="{A9E9BA0B-743E-E948-B63B-7C6746493390}"/>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7962930" y="1871957"/>
            <a:ext cx="4078118" cy="814220"/>
          </a:xfrm>
          <a:prstGeom prst="rect">
            <a:avLst/>
          </a:prstGeom>
        </p:spPr>
      </p:pic>
      <p:pic>
        <p:nvPicPr>
          <p:cNvPr id="2050" name="Picture 2" descr="Introducing the New Cloudian Logo - Cloudian">
            <a:extLst>
              <a:ext uri="{FF2B5EF4-FFF2-40B4-BE49-F238E27FC236}">
                <a16:creationId xmlns:a16="http://schemas.microsoft.com/office/drawing/2014/main" id="{1332E91A-CBC5-404D-A7BA-2279DB359E6A}"/>
              </a:ext>
            </a:extLst>
          </p:cNvPr>
          <p:cNvPicPr>
            <a:picLocks noChangeAspect="1" noChangeArrowheads="1"/>
          </p:cNvPicPr>
          <p:nvPr/>
        </p:nvPicPr>
        <p:blipFill rotWithShape="1">
          <a:blip r:embed="rId22" cstate="screen">
            <a:extLst>
              <a:ext uri="{28A0092B-C50C-407E-A947-70E740481C1C}">
                <a14:useLocalDpi xmlns:a14="http://schemas.microsoft.com/office/drawing/2010/main"/>
              </a:ext>
            </a:extLst>
          </a:blip>
          <a:srcRect l="4171" t="16954" r="5977" b="17878"/>
          <a:stretch/>
        </p:blipFill>
        <p:spPr bwMode="auto">
          <a:xfrm>
            <a:off x="2351362" y="5590184"/>
            <a:ext cx="2621164" cy="559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1429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7A028-885C-0F47-A5AE-55CA92569080}"/>
              </a:ext>
            </a:extLst>
          </p:cNvPr>
          <p:cNvSpPr>
            <a:spLocks noGrp="1"/>
          </p:cNvSpPr>
          <p:nvPr>
            <p:ph type="title"/>
          </p:nvPr>
        </p:nvSpPr>
        <p:spPr/>
        <p:txBody>
          <a:bodyPr>
            <a:normAutofit fontScale="90000"/>
          </a:bodyPr>
          <a:lstStyle/>
          <a:p>
            <a:r>
              <a:rPr lang="en-US" dirty="0"/>
              <a:t>From yesterday’s Data Mobility Panel: </a:t>
            </a:r>
            <a:br>
              <a:rPr lang="en-US" dirty="0"/>
            </a:br>
            <a:r>
              <a:rPr lang="en-US" dirty="0"/>
              <a:t>Science DMZ network architecture</a:t>
            </a:r>
          </a:p>
        </p:txBody>
      </p:sp>
      <p:sp>
        <p:nvSpPr>
          <p:cNvPr id="3" name="Slide Number Placeholder 2">
            <a:extLst>
              <a:ext uri="{FF2B5EF4-FFF2-40B4-BE49-F238E27FC236}">
                <a16:creationId xmlns:a16="http://schemas.microsoft.com/office/drawing/2014/main" id="{52BE9D7F-213B-F447-895D-724A7C59F21F}"/>
              </a:ext>
            </a:extLst>
          </p:cNvPr>
          <p:cNvSpPr>
            <a:spLocks noGrp="1"/>
          </p:cNvSpPr>
          <p:nvPr>
            <p:ph type="sldNum" sz="quarter" idx="12"/>
          </p:nvPr>
        </p:nvSpPr>
        <p:spPr/>
        <p:txBody>
          <a:bodyPr/>
          <a:lstStyle/>
          <a:p>
            <a:fld id="{F9A62DDD-3F5F-554E-8F55-F59D7AC7F5D2}" type="slidenum">
              <a:rPr lang="en-US" smtClean="0"/>
              <a:pPr/>
              <a:t>28</a:t>
            </a:fld>
            <a:endParaRPr lang="en-US" dirty="0"/>
          </a:p>
        </p:txBody>
      </p:sp>
      <p:pic>
        <p:nvPicPr>
          <p:cNvPr id="7170" name="Picture 2">
            <a:extLst>
              <a:ext uri="{FF2B5EF4-FFF2-40B4-BE49-F238E27FC236}">
                <a16:creationId xmlns:a16="http://schemas.microsoft.com/office/drawing/2014/main" id="{2EB0DE95-34B2-3A4F-A09B-DC852074F5B9}"/>
              </a:ext>
            </a:extLst>
          </p:cNvPr>
          <p:cNvPicPr>
            <a:picLocks noChangeAspect="1" noChangeArrowheads="1"/>
          </p:cNvPicPr>
          <p:nvPr/>
        </p:nvPicPr>
        <p:blipFill>
          <a:blip r:embed="rId3">
            <a:alphaModFix/>
            <a:extLst>
              <a:ext uri="{28A0092B-C50C-407E-A947-70E740481C1C}">
                <a14:useLocalDpi xmlns:a14="http://schemas.microsoft.com/office/drawing/2010/main"/>
              </a:ext>
            </a:extLst>
          </a:blip>
          <a:srcRect/>
          <a:stretch>
            <a:fillRect/>
          </a:stretch>
        </p:blipFill>
        <p:spPr bwMode="auto">
          <a:xfrm>
            <a:off x="1679117" y="1230326"/>
            <a:ext cx="8833765" cy="5410728"/>
          </a:xfrm>
          <a:prstGeom prst="rect">
            <a:avLst/>
          </a:prstGeom>
          <a:noFill/>
          <a:ln w="38100" cap="flat" cmpd="sng">
            <a:solidFill>
              <a:schemeClr val="accent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9DED04-14AC-0440-8307-220D977EC7EF}"/>
              </a:ext>
            </a:extLst>
          </p:cNvPr>
          <p:cNvSpPr txBox="1"/>
          <p:nvPr/>
        </p:nvSpPr>
        <p:spPr>
          <a:xfrm rot="16200000">
            <a:off x="304446" y="5487530"/>
            <a:ext cx="2345514" cy="230832"/>
          </a:xfrm>
          <a:prstGeom prst="rect">
            <a:avLst/>
          </a:prstGeom>
          <a:noFill/>
        </p:spPr>
        <p:txBody>
          <a:bodyPr wrap="none" rtlCol="0">
            <a:spAutoFit/>
          </a:bodyPr>
          <a:lstStyle/>
          <a:p>
            <a:r>
              <a:rPr lang="en-US" sz="900" dirty="0">
                <a:solidFill>
                  <a:schemeClr val="bg1">
                    <a:lumMod val="95000"/>
                  </a:schemeClr>
                </a:solidFill>
              </a:rPr>
              <a:t>Source: ESnet Science Engagement team</a:t>
            </a:r>
          </a:p>
        </p:txBody>
      </p:sp>
    </p:spTree>
    <p:extLst>
      <p:ext uri="{BB962C8B-B14F-4D97-AF65-F5344CB8AC3E}">
        <p14:creationId xmlns:p14="http://schemas.microsoft.com/office/powerpoint/2010/main" val="3700923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632857" y="1484811"/>
            <a:ext cx="9838944" cy="2499360"/>
          </a:xfrm>
        </p:spPr>
        <p:txBody>
          <a:bodyPr>
            <a:normAutofit/>
          </a:bodyPr>
          <a:lstStyle/>
          <a:p>
            <a:pPr algn="l">
              <a:buNone/>
            </a:pPr>
            <a:r>
              <a:rPr lang="en-US" b="1" dirty="0"/>
              <a:t>An exemplar:</a:t>
            </a:r>
          </a:p>
          <a:p>
            <a:pPr algn="l">
              <a:buNone/>
            </a:pPr>
            <a:r>
              <a:rPr lang="en-US" sz="7200" b="1" dirty="0"/>
              <a:t>The ALCF Data Co-op</a:t>
            </a:r>
          </a:p>
        </p:txBody>
      </p:sp>
      <p:sp>
        <p:nvSpPr>
          <p:cNvPr id="2" name="Slide Number Placeholder 1"/>
          <p:cNvSpPr>
            <a:spLocks noGrp="1"/>
          </p:cNvSpPr>
          <p:nvPr>
            <p:ph type="sldNum" sz="quarter" idx="4"/>
          </p:nvPr>
        </p:nvSpPr>
        <p:spPr/>
        <p:txBody>
          <a:bodyPr/>
          <a:lstStyle/>
          <a:p>
            <a:pPr fontAlgn="auto">
              <a:spcBef>
                <a:spcPts val="0"/>
              </a:spcBef>
              <a:spcAft>
                <a:spcPts val="0"/>
              </a:spcAft>
            </a:pPr>
            <a:fld id="{F9A62DDD-3F5F-554E-8F55-F59D7AC7F5D2}" type="slidenum">
              <a:rPr lang="en-US" smtClean="0"/>
              <a:pPr fontAlgn="auto">
                <a:spcBef>
                  <a:spcPts val="0"/>
                </a:spcBef>
                <a:spcAft>
                  <a:spcPts val="0"/>
                </a:spcAft>
              </a:pPr>
              <a:t>29</a:t>
            </a:fld>
            <a:endParaRPr lang="en-US" dirty="0"/>
          </a:p>
        </p:txBody>
      </p:sp>
      <p:sp>
        <p:nvSpPr>
          <p:cNvPr id="3" name="Rectangle 2">
            <a:extLst>
              <a:ext uri="{FF2B5EF4-FFF2-40B4-BE49-F238E27FC236}">
                <a16:creationId xmlns:a16="http://schemas.microsoft.com/office/drawing/2014/main" id="{CE5423A0-1CF7-BA46-867C-B44F7F080B05}"/>
              </a:ext>
            </a:extLst>
          </p:cNvPr>
          <p:cNvSpPr/>
          <p:nvPr/>
        </p:nvSpPr>
        <p:spPr>
          <a:xfrm>
            <a:off x="1726905" y="4244215"/>
            <a:ext cx="5955476" cy="923330"/>
          </a:xfrm>
          <a:prstGeom prst="rect">
            <a:avLst/>
          </a:prstGeom>
        </p:spPr>
        <p:txBody>
          <a:bodyPr wrap="none">
            <a:spAutoFit/>
          </a:bodyPr>
          <a:lstStyle/>
          <a:p>
            <a:r>
              <a:rPr lang="en-US" sz="5400" b="1" dirty="0" err="1">
                <a:solidFill>
                  <a:schemeClr val="accent6">
                    <a:lumMod val="75000"/>
                  </a:schemeClr>
                </a:solidFill>
              </a:rPr>
              <a:t>acdc.alcf.anl.gov</a:t>
            </a:r>
            <a:endParaRPr lang="en-US" sz="5400" b="1" dirty="0">
              <a:solidFill>
                <a:schemeClr val="accent6">
                  <a:lumMod val="75000"/>
                </a:schemeClr>
              </a:solidFill>
            </a:endParaRPr>
          </a:p>
        </p:txBody>
      </p:sp>
      <p:grpSp>
        <p:nvGrpSpPr>
          <p:cNvPr id="10" name="Group 9">
            <a:extLst>
              <a:ext uri="{FF2B5EF4-FFF2-40B4-BE49-F238E27FC236}">
                <a16:creationId xmlns:a16="http://schemas.microsoft.com/office/drawing/2014/main" id="{00A1FE7A-0900-9347-9E87-10ADBD6AC071}"/>
              </a:ext>
            </a:extLst>
          </p:cNvPr>
          <p:cNvGrpSpPr/>
          <p:nvPr/>
        </p:nvGrpSpPr>
        <p:grpSpPr>
          <a:xfrm>
            <a:off x="8676035" y="3875314"/>
            <a:ext cx="2351194" cy="2351194"/>
            <a:chOff x="8253984" y="2267712"/>
            <a:chExt cx="3352800" cy="3352800"/>
          </a:xfrm>
        </p:grpSpPr>
        <p:sp>
          <p:nvSpPr>
            <p:cNvPr id="11" name="Oval 10">
              <a:extLst>
                <a:ext uri="{FF2B5EF4-FFF2-40B4-BE49-F238E27FC236}">
                  <a16:creationId xmlns:a16="http://schemas.microsoft.com/office/drawing/2014/main" id="{85E30BDB-C8D9-D642-8CD7-D5042F29BA40}"/>
                </a:ext>
              </a:extLst>
            </p:cNvPr>
            <p:cNvSpPr/>
            <p:nvPr/>
          </p:nvSpPr>
          <p:spPr>
            <a:xfrm>
              <a:off x="8253984" y="2267712"/>
              <a:ext cx="3352800" cy="33528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2CE52881-E742-6747-BCD8-2DBE5DAC99D0}"/>
                </a:ext>
              </a:extLst>
            </p:cNvPr>
            <p:cNvPicPr>
              <a:picLocks noChangeAspect="1" noChangeArrowheads="1"/>
            </p:cNvPicPr>
            <p:nvPr/>
          </p:nvPicPr>
          <p:blipFill>
            <a:blip r:embed="rId2"/>
            <a:srcRect/>
            <a:stretch/>
          </p:blipFill>
          <p:spPr bwMode="auto">
            <a:xfrm>
              <a:off x="8828787" y="2977969"/>
              <a:ext cx="2203193" cy="22031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80391334"/>
      </p:ext>
    </p:extLst>
  </p:cSld>
  <p:clrMapOvr>
    <a:masterClrMapping/>
  </p:clrMapOvr>
  <p:transition advClick="0" advTm="5000">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BEE8-4BBA-454A-A9B1-8F49782A794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C7D9AF4-E0FE-3F41-BFEC-63FF5CC52F23}"/>
              </a:ext>
            </a:extLst>
          </p:cNvPr>
          <p:cNvSpPr>
            <a:spLocks noGrp="1"/>
          </p:cNvSpPr>
          <p:nvPr>
            <p:ph idx="1"/>
          </p:nvPr>
        </p:nvSpPr>
        <p:spPr>
          <a:xfrm>
            <a:off x="1313542" y="1600201"/>
            <a:ext cx="10268857" cy="4525963"/>
          </a:xfrm>
        </p:spPr>
        <p:txBody>
          <a:bodyPr>
            <a:normAutofit lnSpcReduction="10000"/>
          </a:bodyPr>
          <a:lstStyle/>
          <a:p>
            <a:r>
              <a:rPr lang="en-US" dirty="0"/>
              <a:t>Introduction and motivation</a:t>
            </a:r>
          </a:p>
          <a:p>
            <a:r>
              <a:rPr lang="en-US" dirty="0"/>
              <a:t>The Modern Research Data Portal design pattern</a:t>
            </a:r>
          </a:p>
          <a:p>
            <a:r>
              <a:rPr lang="en-US" dirty="0"/>
              <a:t>Introducing the Django Globus Portal</a:t>
            </a:r>
          </a:p>
          <a:p>
            <a:r>
              <a:rPr lang="en-US" dirty="0"/>
              <a:t>Deploying your Django Globus Portal</a:t>
            </a:r>
          </a:p>
          <a:p>
            <a:r>
              <a:rPr lang="en-US" dirty="0"/>
              <a:t>Globus data transfer: a range of options</a:t>
            </a:r>
          </a:p>
          <a:p>
            <a:r>
              <a:rPr lang="en-US" dirty="0"/>
              <a:t>Making data findable with Globus Search</a:t>
            </a:r>
          </a:p>
          <a:p>
            <a:r>
              <a:rPr lang="en-US" dirty="0"/>
              <a:t>Other customization examples</a:t>
            </a:r>
          </a:p>
        </p:txBody>
      </p:sp>
      <p:grpSp>
        <p:nvGrpSpPr>
          <p:cNvPr id="7" name="Group 6">
            <a:extLst>
              <a:ext uri="{FF2B5EF4-FFF2-40B4-BE49-F238E27FC236}">
                <a16:creationId xmlns:a16="http://schemas.microsoft.com/office/drawing/2014/main" id="{1ECAA453-1DFA-F547-9FA7-B887EF19BEEC}"/>
              </a:ext>
            </a:extLst>
          </p:cNvPr>
          <p:cNvGrpSpPr/>
          <p:nvPr/>
        </p:nvGrpSpPr>
        <p:grpSpPr>
          <a:xfrm>
            <a:off x="1280894" y="5371203"/>
            <a:ext cx="345917" cy="345917"/>
            <a:chOff x="8253984" y="2267712"/>
            <a:chExt cx="3352800" cy="3352800"/>
          </a:xfrm>
        </p:grpSpPr>
        <p:sp>
          <p:nvSpPr>
            <p:cNvPr id="8" name="Oval 7">
              <a:extLst>
                <a:ext uri="{FF2B5EF4-FFF2-40B4-BE49-F238E27FC236}">
                  <a16:creationId xmlns:a16="http://schemas.microsoft.com/office/drawing/2014/main" id="{E0CDCBBD-D0A0-0847-9FE4-8D4DD7536F09}"/>
                </a:ext>
              </a:extLst>
            </p:cNvPr>
            <p:cNvSpPr/>
            <p:nvPr/>
          </p:nvSpPr>
          <p:spPr>
            <a:xfrm>
              <a:off x="8253984" y="2267712"/>
              <a:ext cx="3352800" cy="33528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2">
              <a:extLst>
                <a:ext uri="{FF2B5EF4-FFF2-40B4-BE49-F238E27FC236}">
                  <a16:creationId xmlns:a16="http://schemas.microsoft.com/office/drawing/2014/main" id="{A6275506-D3BA-9E44-B40A-1066986E9DE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8828787" y="2977969"/>
              <a:ext cx="2203193" cy="22031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017F2D5E-9EFA-594C-BE05-6B7A004BFD27}"/>
              </a:ext>
            </a:extLst>
          </p:cNvPr>
          <p:cNvGrpSpPr/>
          <p:nvPr/>
        </p:nvGrpSpPr>
        <p:grpSpPr>
          <a:xfrm>
            <a:off x="1272424" y="3514564"/>
            <a:ext cx="345917" cy="345917"/>
            <a:chOff x="8253984" y="2267712"/>
            <a:chExt cx="3352800" cy="3352800"/>
          </a:xfrm>
        </p:grpSpPr>
        <p:sp>
          <p:nvSpPr>
            <p:cNvPr id="11" name="Oval 10">
              <a:extLst>
                <a:ext uri="{FF2B5EF4-FFF2-40B4-BE49-F238E27FC236}">
                  <a16:creationId xmlns:a16="http://schemas.microsoft.com/office/drawing/2014/main" id="{5DED8E4E-CD81-7A42-9760-F18DD0CF1C50}"/>
                </a:ext>
              </a:extLst>
            </p:cNvPr>
            <p:cNvSpPr/>
            <p:nvPr/>
          </p:nvSpPr>
          <p:spPr>
            <a:xfrm>
              <a:off x="8253984" y="2267712"/>
              <a:ext cx="3352800" cy="33528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2" descr="Hands On Icon #53766 - Free Icons Library">
              <a:extLst>
                <a:ext uri="{FF2B5EF4-FFF2-40B4-BE49-F238E27FC236}">
                  <a16:creationId xmlns:a16="http://schemas.microsoft.com/office/drawing/2014/main" id="{4CB7F8CC-B56B-5142-9C76-E6F65487002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526938" y="2462784"/>
              <a:ext cx="2892236" cy="2892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A1895A27-C879-8946-BF98-3A6ECD42DF5F}"/>
              </a:ext>
            </a:extLst>
          </p:cNvPr>
          <p:cNvGrpSpPr/>
          <p:nvPr/>
        </p:nvGrpSpPr>
        <p:grpSpPr>
          <a:xfrm>
            <a:off x="1272374" y="4736849"/>
            <a:ext cx="345917" cy="345917"/>
            <a:chOff x="8253984" y="2267712"/>
            <a:chExt cx="3352800" cy="3352800"/>
          </a:xfrm>
        </p:grpSpPr>
        <p:sp>
          <p:nvSpPr>
            <p:cNvPr id="14" name="Oval 13">
              <a:extLst>
                <a:ext uri="{FF2B5EF4-FFF2-40B4-BE49-F238E27FC236}">
                  <a16:creationId xmlns:a16="http://schemas.microsoft.com/office/drawing/2014/main" id="{5424189E-2A80-8C4E-9988-04614FF824A3}"/>
                </a:ext>
              </a:extLst>
            </p:cNvPr>
            <p:cNvSpPr/>
            <p:nvPr/>
          </p:nvSpPr>
          <p:spPr>
            <a:xfrm>
              <a:off x="8253984" y="2267712"/>
              <a:ext cx="3352800" cy="33528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Picture 2" descr="Hands On Icon #53766 - Free Icons Library">
              <a:extLst>
                <a:ext uri="{FF2B5EF4-FFF2-40B4-BE49-F238E27FC236}">
                  <a16:creationId xmlns:a16="http://schemas.microsoft.com/office/drawing/2014/main" id="{0390C3DC-4181-E94D-AF0B-045D855313C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526938" y="2462784"/>
              <a:ext cx="2892236" cy="2892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D92F2580-0C0A-4844-8D45-540DD297727C}"/>
              </a:ext>
            </a:extLst>
          </p:cNvPr>
          <p:cNvGrpSpPr/>
          <p:nvPr/>
        </p:nvGrpSpPr>
        <p:grpSpPr>
          <a:xfrm>
            <a:off x="1272375" y="2288922"/>
            <a:ext cx="345917" cy="345917"/>
            <a:chOff x="8253984" y="2267712"/>
            <a:chExt cx="3352800" cy="3352800"/>
          </a:xfrm>
        </p:grpSpPr>
        <p:sp>
          <p:nvSpPr>
            <p:cNvPr id="20" name="Oval 19">
              <a:extLst>
                <a:ext uri="{FF2B5EF4-FFF2-40B4-BE49-F238E27FC236}">
                  <a16:creationId xmlns:a16="http://schemas.microsoft.com/office/drawing/2014/main" id="{467268D7-7853-474A-935E-E587841ABBBA}"/>
                </a:ext>
              </a:extLst>
            </p:cNvPr>
            <p:cNvSpPr/>
            <p:nvPr/>
          </p:nvSpPr>
          <p:spPr>
            <a:xfrm>
              <a:off x="8253984" y="2267712"/>
              <a:ext cx="3352800" cy="33528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1" name="Picture 2">
              <a:extLst>
                <a:ext uri="{FF2B5EF4-FFF2-40B4-BE49-F238E27FC236}">
                  <a16:creationId xmlns:a16="http://schemas.microsoft.com/office/drawing/2014/main" id="{0D95DA28-D62B-7943-B07D-2DCDBBFB0D5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8828787" y="2977969"/>
              <a:ext cx="2203193" cy="22031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C94E8E72-347B-A645-9E0E-C8A177A8ED50}"/>
              </a:ext>
            </a:extLst>
          </p:cNvPr>
          <p:cNvGrpSpPr/>
          <p:nvPr/>
        </p:nvGrpSpPr>
        <p:grpSpPr>
          <a:xfrm>
            <a:off x="9625395" y="568750"/>
            <a:ext cx="345917" cy="345917"/>
            <a:chOff x="8253984" y="2267712"/>
            <a:chExt cx="3352800" cy="3352800"/>
          </a:xfrm>
        </p:grpSpPr>
        <p:sp>
          <p:nvSpPr>
            <p:cNvPr id="23" name="Oval 22">
              <a:extLst>
                <a:ext uri="{FF2B5EF4-FFF2-40B4-BE49-F238E27FC236}">
                  <a16:creationId xmlns:a16="http://schemas.microsoft.com/office/drawing/2014/main" id="{89D806C2-7F52-5E40-AD72-A4EB7237428A}"/>
                </a:ext>
              </a:extLst>
            </p:cNvPr>
            <p:cNvSpPr/>
            <p:nvPr/>
          </p:nvSpPr>
          <p:spPr>
            <a:xfrm>
              <a:off x="8253984" y="2267712"/>
              <a:ext cx="3352800" cy="33528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4" name="Picture 2" descr="Hands On Icon #53766 - Free Icons Library">
              <a:extLst>
                <a:ext uri="{FF2B5EF4-FFF2-40B4-BE49-F238E27FC236}">
                  <a16:creationId xmlns:a16="http://schemas.microsoft.com/office/drawing/2014/main" id="{4BBFAA8F-1681-2943-9338-FFB8A489AF4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526938" y="2462784"/>
              <a:ext cx="2892236" cy="2892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7AD21C25-33BE-DF4E-9153-AF2AE58B4A68}"/>
              </a:ext>
            </a:extLst>
          </p:cNvPr>
          <p:cNvGrpSpPr/>
          <p:nvPr/>
        </p:nvGrpSpPr>
        <p:grpSpPr>
          <a:xfrm>
            <a:off x="9647460" y="1001260"/>
            <a:ext cx="345917" cy="345917"/>
            <a:chOff x="8253984" y="2267712"/>
            <a:chExt cx="3352800" cy="3352800"/>
          </a:xfrm>
        </p:grpSpPr>
        <p:sp>
          <p:nvSpPr>
            <p:cNvPr id="26" name="Oval 25">
              <a:extLst>
                <a:ext uri="{FF2B5EF4-FFF2-40B4-BE49-F238E27FC236}">
                  <a16:creationId xmlns:a16="http://schemas.microsoft.com/office/drawing/2014/main" id="{350E975A-E1D2-4942-B1F6-F247CA717026}"/>
                </a:ext>
              </a:extLst>
            </p:cNvPr>
            <p:cNvSpPr/>
            <p:nvPr/>
          </p:nvSpPr>
          <p:spPr>
            <a:xfrm>
              <a:off x="8253984" y="2267712"/>
              <a:ext cx="3352800" cy="33528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7" name="Picture 2">
              <a:extLst>
                <a:ext uri="{FF2B5EF4-FFF2-40B4-BE49-F238E27FC236}">
                  <a16:creationId xmlns:a16="http://schemas.microsoft.com/office/drawing/2014/main" id="{ED13AF4B-5425-054E-A974-8F8EF5F2D3E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8828787" y="2977969"/>
              <a:ext cx="2203193" cy="2203193"/>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2B1B0510-1A84-CF42-9ADC-FFBAA953D0F6}"/>
              </a:ext>
            </a:extLst>
          </p:cNvPr>
          <p:cNvSpPr txBox="1"/>
          <p:nvPr/>
        </p:nvSpPr>
        <p:spPr>
          <a:xfrm>
            <a:off x="9934073" y="588876"/>
            <a:ext cx="1786066" cy="307777"/>
          </a:xfrm>
          <a:prstGeom prst="rect">
            <a:avLst/>
          </a:prstGeom>
          <a:noFill/>
        </p:spPr>
        <p:txBody>
          <a:bodyPr wrap="none" rtlCol="0">
            <a:spAutoFit/>
          </a:bodyPr>
          <a:lstStyle/>
          <a:p>
            <a:r>
              <a:rPr lang="en-US" sz="1400" dirty="0">
                <a:solidFill>
                  <a:schemeClr val="bg1">
                    <a:lumMod val="85000"/>
                  </a:schemeClr>
                </a:solidFill>
              </a:rPr>
              <a:t>- Hands-on exercise</a:t>
            </a:r>
          </a:p>
        </p:txBody>
      </p:sp>
      <p:sp>
        <p:nvSpPr>
          <p:cNvPr id="29" name="TextBox 28">
            <a:extLst>
              <a:ext uri="{FF2B5EF4-FFF2-40B4-BE49-F238E27FC236}">
                <a16:creationId xmlns:a16="http://schemas.microsoft.com/office/drawing/2014/main" id="{4F23A5DB-8B40-3E4E-BCAF-62D9B44D2230}"/>
              </a:ext>
            </a:extLst>
          </p:cNvPr>
          <p:cNvSpPr txBox="1"/>
          <p:nvPr/>
        </p:nvSpPr>
        <p:spPr>
          <a:xfrm>
            <a:off x="9951955" y="1020329"/>
            <a:ext cx="1805302" cy="307777"/>
          </a:xfrm>
          <a:prstGeom prst="rect">
            <a:avLst/>
          </a:prstGeom>
          <a:noFill/>
        </p:spPr>
        <p:txBody>
          <a:bodyPr wrap="none" rtlCol="0">
            <a:spAutoFit/>
          </a:bodyPr>
          <a:lstStyle/>
          <a:p>
            <a:r>
              <a:rPr lang="en-US" sz="1400" dirty="0">
                <a:solidFill>
                  <a:schemeClr val="bg1">
                    <a:lumMod val="85000"/>
                  </a:schemeClr>
                </a:solidFill>
              </a:rPr>
              <a:t>- Live demonstration</a:t>
            </a:r>
          </a:p>
        </p:txBody>
      </p:sp>
      <p:grpSp>
        <p:nvGrpSpPr>
          <p:cNvPr id="30" name="Group 29">
            <a:extLst>
              <a:ext uri="{FF2B5EF4-FFF2-40B4-BE49-F238E27FC236}">
                <a16:creationId xmlns:a16="http://schemas.microsoft.com/office/drawing/2014/main" id="{C99C8555-28FD-A944-8C58-39F38685047B}"/>
              </a:ext>
            </a:extLst>
          </p:cNvPr>
          <p:cNvGrpSpPr/>
          <p:nvPr/>
        </p:nvGrpSpPr>
        <p:grpSpPr>
          <a:xfrm>
            <a:off x="1280894" y="4116592"/>
            <a:ext cx="345917" cy="345917"/>
            <a:chOff x="8253984" y="2267712"/>
            <a:chExt cx="3352800" cy="3352800"/>
          </a:xfrm>
        </p:grpSpPr>
        <p:sp>
          <p:nvSpPr>
            <p:cNvPr id="31" name="Oval 30">
              <a:extLst>
                <a:ext uri="{FF2B5EF4-FFF2-40B4-BE49-F238E27FC236}">
                  <a16:creationId xmlns:a16="http://schemas.microsoft.com/office/drawing/2014/main" id="{EB55FF40-0369-1E4F-B4EA-710BFEFB2AEC}"/>
                </a:ext>
              </a:extLst>
            </p:cNvPr>
            <p:cNvSpPr/>
            <p:nvPr/>
          </p:nvSpPr>
          <p:spPr>
            <a:xfrm>
              <a:off x="8253984" y="2267712"/>
              <a:ext cx="3352800" cy="33528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2" name="Picture 2">
              <a:extLst>
                <a:ext uri="{FF2B5EF4-FFF2-40B4-BE49-F238E27FC236}">
                  <a16:creationId xmlns:a16="http://schemas.microsoft.com/office/drawing/2014/main" id="{E0073363-C119-AE4D-BC3D-B1DCF8EC64F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8828787" y="2977969"/>
              <a:ext cx="2203193" cy="22031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80B7D148-14C4-BD85-0BE9-A0EAD2D0E702}"/>
              </a:ext>
            </a:extLst>
          </p:cNvPr>
          <p:cNvGrpSpPr/>
          <p:nvPr/>
        </p:nvGrpSpPr>
        <p:grpSpPr>
          <a:xfrm>
            <a:off x="1272374" y="2907555"/>
            <a:ext cx="345917" cy="345917"/>
            <a:chOff x="8253984" y="2267712"/>
            <a:chExt cx="3352800" cy="3352800"/>
          </a:xfrm>
        </p:grpSpPr>
        <p:sp>
          <p:nvSpPr>
            <p:cNvPr id="34" name="Oval 33">
              <a:extLst>
                <a:ext uri="{FF2B5EF4-FFF2-40B4-BE49-F238E27FC236}">
                  <a16:creationId xmlns:a16="http://schemas.microsoft.com/office/drawing/2014/main" id="{50CB505A-F9F0-274D-3283-847E5CD1D8D9}"/>
                </a:ext>
              </a:extLst>
            </p:cNvPr>
            <p:cNvSpPr/>
            <p:nvPr/>
          </p:nvSpPr>
          <p:spPr>
            <a:xfrm>
              <a:off x="8253984" y="2267712"/>
              <a:ext cx="3352800" cy="33528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5" name="Picture 2">
              <a:extLst>
                <a:ext uri="{FF2B5EF4-FFF2-40B4-BE49-F238E27FC236}">
                  <a16:creationId xmlns:a16="http://schemas.microsoft.com/office/drawing/2014/main" id="{EFDAECB3-D9DC-5C61-54A8-08379A454C9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8828787" y="2977969"/>
              <a:ext cx="2203193" cy="22031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15109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1"/>
          <p:cNvSpPr/>
          <p:nvPr/>
        </p:nvSpPr>
        <p:spPr>
          <a:xfrm>
            <a:off x="3426566" y="1866050"/>
            <a:ext cx="3440301" cy="640401"/>
          </a:xfrm>
          <a:prstGeom prst="roundRect">
            <a:avLst>
              <a:gd name="adj" fmla="val 16667"/>
            </a:avLst>
          </a:prstGeom>
          <a:noFill/>
          <a:ln>
            <a:noFill/>
          </a:ln>
        </p:spPr>
        <p:txBody>
          <a:bodyPr spcFirstLastPara="1" wrap="square" lIns="91433" tIns="45700" rIns="91433" bIns="45700" anchor="t" anchorCtr="0">
            <a:noAutofit/>
          </a:bodyPr>
          <a:lstStyle/>
          <a:p>
            <a:pPr algn="ctr">
              <a:spcBef>
                <a:spcPts val="0"/>
              </a:spcBef>
              <a:spcAft>
                <a:spcPts val="0"/>
              </a:spcAft>
            </a:pPr>
            <a:r>
              <a:rPr lang="en-GB" sz="3200" b="1" dirty="0">
                <a:solidFill>
                  <a:srgbClr val="B7CCE4"/>
                </a:solidFill>
                <a:latin typeface="Arial"/>
                <a:cs typeface="Arial"/>
                <a:sym typeface="Arial"/>
              </a:rPr>
              <a:t>Globus Search</a:t>
            </a:r>
            <a:endParaRPr sz="3200" b="1" dirty="0">
              <a:solidFill>
                <a:srgbClr val="B7CCE4"/>
              </a:solidFill>
              <a:latin typeface="Arial"/>
              <a:cs typeface="Arial"/>
            </a:endParaRPr>
          </a:p>
        </p:txBody>
      </p:sp>
      <p:sp>
        <p:nvSpPr>
          <p:cNvPr id="153" name="Google Shape;153;p31"/>
          <p:cNvSpPr txBox="1">
            <a:spLocks noGrp="1"/>
          </p:cNvSpPr>
          <p:nvPr>
            <p:ph type="title"/>
          </p:nvPr>
        </p:nvSpPr>
        <p:spPr>
          <a:xfrm>
            <a:off x="1215483" y="0"/>
            <a:ext cx="10976400" cy="1143200"/>
          </a:xfrm>
          <a:noFill/>
          <a:ln>
            <a:noFill/>
          </a:ln>
        </p:spPr>
        <p:txBody>
          <a:bodyPr spcFirstLastPara="1" vert="horz" wrap="square" lIns="91433" tIns="45700" rIns="91433" bIns="45700" rtlCol="0" anchor="ctr" anchorCtr="0">
            <a:normAutofit/>
          </a:bodyPr>
          <a:lstStyle/>
          <a:p>
            <a:pPr lvl="0"/>
            <a:r>
              <a:rPr lang="en-GB" dirty="0"/>
              <a:t>Evolving the MRDP design pattern</a:t>
            </a:r>
          </a:p>
        </p:txBody>
      </p:sp>
      <p:sp>
        <p:nvSpPr>
          <p:cNvPr id="154" name="Google Shape;154;p31"/>
          <p:cNvSpPr txBox="1">
            <a:spLocks noGrp="1"/>
          </p:cNvSpPr>
          <p:nvPr>
            <p:ph type="body" idx="1"/>
          </p:nvPr>
        </p:nvSpPr>
        <p:spPr>
          <a:xfrm>
            <a:off x="6866867" y="4922585"/>
            <a:ext cx="5150375" cy="1395661"/>
          </a:xfrm>
          <a:noFill/>
          <a:ln>
            <a:noFill/>
          </a:ln>
        </p:spPr>
        <p:txBody>
          <a:bodyPr spcFirstLastPara="1" vert="horz" wrap="square" lIns="91433" tIns="45700" rIns="91433" bIns="45700" rtlCol="0" anchor="t" anchorCtr="0">
            <a:normAutofit/>
          </a:bodyPr>
          <a:lstStyle/>
          <a:p>
            <a:pPr marL="0" lvl="0" indent="0">
              <a:buNone/>
            </a:pPr>
            <a:r>
              <a:rPr lang="en-GB" dirty="0"/>
              <a:t>Enabling discoverability: MRDP + Faceted Search</a:t>
            </a:r>
          </a:p>
        </p:txBody>
      </p:sp>
      <p:grpSp>
        <p:nvGrpSpPr>
          <p:cNvPr id="2" name="Group 1">
            <a:extLst>
              <a:ext uri="{FF2B5EF4-FFF2-40B4-BE49-F238E27FC236}">
                <a16:creationId xmlns:a16="http://schemas.microsoft.com/office/drawing/2014/main" id="{EC419BB6-0FC5-7847-9533-3531F51941B3}"/>
              </a:ext>
            </a:extLst>
          </p:cNvPr>
          <p:cNvGrpSpPr/>
          <p:nvPr/>
        </p:nvGrpSpPr>
        <p:grpSpPr>
          <a:xfrm>
            <a:off x="1023801" y="1198621"/>
            <a:ext cx="1529600" cy="1519600"/>
            <a:chOff x="709512" y="2086368"/>
            <a:chExt cx="1529600" cy="1519600"/>
          </a:xfrm>
        </p:grpSpPr>
        <p:sp>
          <p:nvSpPr>
            <p:cNvPr id="156" name="Google Shape;156;p31"/>
            <p:cNvSpPr/>
            <p:nvPr/>
          </p:nvSpPr>
          <p:spPr>
            <a:xfrm>
              <a:off x="709512" y="2086368"/>
              <a:ext cx="1529600" cy="1519600"/>
            </a:xfrm>
            <a:prstGeom prst="flowChartAlternateProcess">
              <a:avLst/>
            </a:prstGeom>
            <a:solidFill>
              <a:srgbClr val="FFFFFF"/>
            </a:solidFill>
            <a:ln w="25400" cap="flat" cmpd="sng">
              <a:solidFill>
                <a:srgbClr val="F07F09"/>
              </a:solidFill>
              <a:prstDash val="solid"/>
              <a:round/>
              <a:headEnd type="none" w="sm" len="sm"/>
              <a:tailEnd type="none" w="sm" len="sm"/>
            </a:ln>
          </p:spPr>
          <p:txBody>
            <a:bodyPr spcFirstLastPara="1" wrap="square" lIns="68567" tIns="68567" rIns="68567" bIns="68567" anchor="t" anchorCtr="0">
              <a:noAutofit/>
            </a:bodyPr>
            <a:lstStyle/>
            <a:p>
              <a:pPr algn="ctr">
                <a:spcBef>
                  <a:spcPts val="0"/>
                </a:spcBef>
                <a:spcAft>
                  <a:spcPts val="0"/>
                </a:spcAft>
                <a:buClr>
                  <a:srgbClr val="000000"/>
                </a:buClr>
                <a:buSzPts val="1400"/>
              </a:pPr>
              <a:r>
                <a:rPr lang="en-GB" sz="1867">
                  <a:solidFill>
                    <a:srgbClr val="000000"/>
                  </a:solidFill>
                  <a:latin typeface="Arial"/>
                  <a:ea typeface="Arial"/>
                  <a:cs typeface="Arial"/>
                  <a:sym typeface="Arial"/>
                </a:rPr>
                <a:t>Input form</a:t>
              </a:r>
              <a:endParaRPr sz="1867">
                <a:solidFill>
                  <a:srgbClr val="000000"/>
                </a:solidFill>
                <a:latin typeface="Arial"/>
                <a:ea typeface="Arial"/>
                <a:cs typeface="Arial"/>
                <a:sym typeface="Arial"/>
              </a:endParaRPr>
            </a:p>
          </p:txBody>
        </p:sp>
        <p:pic>
          <p:nvPicPr>
            <p:cNvPr id="157" name="Google Shape;157;p3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70020" y="2645546"/>
              <a:ext cx="603805" cy="720197"/>
            </a:xfrm>
            <a:prstGeom prst="rect">
              <a:avLst/>
            </a:prstGeom>
            <a:noFill/>
            <a:ln>
              <a:noFill/>
            </a:ln>
          </p:spPr>
        </p:pic>
      </p:grpSp>
      <p:grpSp>
        <p:nvGrpSpPr>
          <p:cNvPr id="3" name="Group 2">
            <a:extLst>
              <a:ext uri="{FF2B5EF4-FFF2-40B4-BE49-F238E27FC236}">
                <a16:creationId xmlns:a16="http://schemas.microsoft.com/office/drawing/2014/main" id="{B9FB6465-F246-744E-8FD7-F43187FDB4C5}"/>
              </a:ext>
            </a:extLst>
          </p:cNvPr>
          <p:cNvGrpSpPr/>
          <p:nvPr/>
        </p:nvGrpSpPr>
        <p:grpSpPr>
          <a:xfrm>
            <a:off x="1037160" y="2846956"/>
            <a:ext cx="1529600" cy="1553600"/>
            <a:chOff x="2704154" y="2094612"/>
            <a:chExt cx="1529600" cy="1553600"/>
          </a:xfrm>
        </p:grpSpPr>
        <p:sp>
          <p:nvSpPr>
            <p:cNvPr id="158" name="Google Shape;158;p31"/>
            <p:cNvSpPr/>
            <p:nvPr/>
          </p:nvSpPr>
          <p:spPr>
            <a:xfrm>
              <a:off x="2704154" y="2094612"/>
              <a:ext cx="1529600" cy="1553600"/>
            </a:xfrm>
            <a:prstGeom prst="flowChartAlternateProcess">
              <a:avLst/>
            </a:prstGeom>
            <a:solidFill>
              <a:srgbClr val="FFFFFF"/>
            </a:solidFill>
            <a:ln w="25400" cap="flat" cmpd="sng">
              <a:solidFill>
                <a:srgbClr val="F07F09"/>
              </a:solidFill>
              <a:prstDash val="solid"/>
              <a:round/>
              <a:headEnd type="none" w="sm" len="sm"/>
              <a:tailEnd type="none" w="sm" len="sm"/>
            </a:ln>
          </p:spPr>
          <p:txBody>
            <a:bodyPr spcFirstLastPara="1" wrap="square" lIns="68567" tIns="68567" rIns="68567" bIns="68567" anchor="t" anchorCtr="0">
              <a:noAutofit/>
            </a:bodyPr>
            <a:lstStyle/>
            <a:p>
              <a:pPr algn="ctr">
                <a:spcBef>
                  <a:spcPts val="0"/>
                </a:spcBef>
                <a:spcAft>
                  <a:spcPts val="0"/>
                </a:spcAft>
                <a:buClr>
                  <a:srgbClr val="000000"/>
                </a:buClr>
                <a:buSzPts val="1400"/>
              </a:pPr>
              <a:r>
                <a:rPr lang="en-GB" sz="1867" dirty="0">
                  <a:solidFill>
                    <a:srgbClr val="000000"/>
                  </a:solidFill>
                  <a:latin typeface="Arial"/>
                  <a:ea typeface="Arial"/>
                  <a:cs typeface="Arial"/>
                  <a:sym typeface="Arial"/>
                </a:rPr>
                <a:t>Automated Extraction</a:t>
              </a:r>
              <a:endParaRPr sz="1867" dirty="0">
                <a:solidFill>
                  <a:srgbClr val="000000"/>
                </a:solidFill>
                <a:latin typeface="Arial"/>
                <a:ea typeface="Arial"/>
                <a:cs typeface="Arial"/>
                <a:sym typeface="Arial"/>
              </a:endParaRPr>
            </a:p>
          </p:txBody>
        </p:sp>
        <p:pic>
          <p:nvPicPr>
            <p:cNvPr id="159" name="Google Shape;159;p3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184652" y="2732307"/>
              <a:ext cx="649936" cy="774655"/>
            </a:xfrm>
            <a:prstGeom prst="rect">
              <a:avLst/>
            </a:prstGeom>
            <a:noFill/>
            <a:ln>
              <a:noFill/>
            </a:ln>
          </p:spPr>
        </p:pic>
      </p:grpSp>
      <p:sp>
        <p:nvSpPr>
          <p:cNvPr id="160" name="Google Shape;160;p31"/>
          <p:cNvSpPr/>
          <p:nvPr/>
        </p:nvSpPr>
        <p:spPr>
          <a:xfrm rot="10800000">
            <a:off x="2771581" y="3303555"/>
            <a:ext cx="1107445" cy="640401"/>
          </a:xfrm>
          <a:prstGeom prst="leftArrow">
            <a:avLst>
              <a:gd name="adj1" fmla="val 50000"/>
              <a:gd name="adj2" fmla="val 50000"/>
            </a:avLst>
          </a:prstGeom>
          <a:noFill/>
          <a:ln w="38100" cap="flat" cmpd="sng">
            <a:solidFill>
              <a:srgbClr val="A5A5A5"/>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33" tIns="45700" rIns="91433" bIns="45700" anchor="ctr" anchorCtr="0">
            <a:noAutofit/>
          </a:bodyPr>
          <a:lstStyle/>
          <a:p>
            <a:pPr algn="ctr">
              <a:spcBef>
                <a:spcPts val="0"/>
              </a:spcBef>
              <a:spcAft>
                <a:spcPts val="0"/>
              </a:spcAft>
            </a:pPr>
            <a:endParaRPr sz="1867">
              <a:solidFill>
                <a:schemeClr val="dk1"/>
              </a:solidFill>
              <a:latin typeface="Arial"/>
              <a:ea typeface="Arial"/>
              <a:cs typeface="Arial"/>
              <a:sym typeface="Arial"/>
            </a:endParaRPr>
          </a:p>
        </p:txBody>
      </p:sp>
      <p:sp>
        <p:nvSpPr>
          <p:cNvPr id="161" name="Google Shape;161;p31"/>
          <p:cNvSpPr txBox="1"/>
          <p:nvPr/>
        </p:nvSpPr>
        <p:spPr>
          <a:xfrm>
            <a:off x="2352816" y="4424511"/>
            <a:ext cx="2665600" cy="640400"/>
          </a:xfrm>
          <a:prstGeom prst="rect">
            <a:avLst/>
          </a:prstGeom>
          <a:noFill/>
          <a:ln>
            <a:noFill/>
          </a:ln>
        </p:spPr>
        <p:txBody>
          <a:bodyPr spcFirstLastPara="1" wrap="square" lIns="91433" tIns="45700" rIns="91433" bIns="45700" anchor="t" anchorCtr="0">
            <a:noAutofit/>
          </a:bodyPr>
          <a:lstStyle/>
          <a:p>
            <a:pPr algn="ctr">
              <a:spcBef>
                <a:spcPts val="0"/>
              </a:spcBef>
              <a:spcAft>
                <a:spcPts val="0"/>
              </a:spcAft>
            </a:pPr>
            <a:r>
              <a:rPr lang="en-GB" sz="1600" b="1" dirty="0">
                <a:solidFill>
                  <a:srgbClr val="B7CCE4"/>
                </a:solidFill>
                <a:latin typeface="Arial"/>
                <a:ea typeface="Arial"/>
                <a:cs typeface="Arial"/>
                <a:sym typeface="Arial"/>
              </a:rPr>
              <a:t>Ingest metadata, set visibility policies</a:t>
            </a:r>
            <a:endParaRPr sz="1600" dirty="0"/>
          </a:p>
        </p:txBody>
      </p:sp>
      <p:grpSp>
        <p:nvGrpSpPr>
          <p:cNvPr id="162" name="Google Shape;162;p31"/>
          <p:cNvGrpSpPr/>
          <p:nvPr/>
        </p:nvGrpSpPr>
        <p:grpSpPr>
          <a:xfrm>
            <a:off x="7698907" y="2493071"/>
            <a:ext cx="3486294" cy="2261367"/>
            <a:chOff x="5916302" y="4658238"/>
            <a:chExt cx="2626589" cy="1580215"/>
          </a:xfrm>
        </p:grpSpPr>
        <p:pic>
          <p:nvPicPr>
            <p:cNvPr id="163" name="Google Shape;163;p31"/>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916302" y="4658238"/>
              <a:ext cx="2626451" cy="1580215"/>
            </a:xfrm>
            <a:prstGeom prst="rect">
              <a:avLst/>
            </a:prstGeom>
            <a:solidFill>
              <a:schemeClr val="lt1"/>
            </a:solidFill>
            <a:ln w="38100" cap="flat" cmpd="sng">
              <a:solidFill>
                <a:srgbClr val="93B3D7"/>
              </a:solidFill>
              <a:prstDash val="solid"/>
              <a:round/>
              <a:headEnd type="none" w="sm" len="sm"/>
              <a:tailEnd type="none" w="sm" len="sm"/>
            </a:ln>
            <a:effectLst>
              <a:outerShdw blurRad="50800" dist="38100" dir="2700000" algn="tl" rotWithShape="0">
                <a:srgbClr val="000000">
                  <a:alpha val="40000"/>
                </a:srgbClr>
              </a:outerShdw>
            </a:effectLst>
          </p:spPr>
        </p:pic>
        <p:sp>
          <p:nvSpPr>
            <p:cNvPr id="164" name="Google Shape;164;p31"/>
            <p:cNvSpPr/>
            <p:nvPr/>
          </p:nvSpPr>
          <p:spPr>
            <a:xfrm>
              <a:off x="7778791" y="4667588"/>
              <a:ext cx="764100" cy="56400"/>
            </a:xfrm>
            <a:prstGeom prst="rect">
              <a:avLst/>
            </a:prstGeom>
            <a:solidFill>
              <a:srgbClr val="343A40"/>
            </a:solidFill>
            <a:ln>
              <a:noFill/>
            </a:ln>
          </p:spPr>
          <p:txBody>
            <a:bodyPr spcFirstLastPara="1" wrap="square" lIns="91433" tIns="45700" rIns="91433" bIns="45700" anchor="ctr" anchorCtr="0">
              <a:noAutofit/>
            </a:bodyPr>
            <a:lstStyle/>
            <a:p>
              <a:pPr algn="ctr">
                <a:spcBef>
                  <a:spcPts val="0"/>
                </a:spcBef>
                <a:spcAft>
                  <a:spcPts val="0"/>
                </a:spcAft>
              </a:pPr>
              <a:endParaRPr sz="1867">
                <a:solidFill>
                  <a:schemeClr val="lt1"/>
                </a:solidFill>
                <a:latin typeface="Arial"/>
                <a:ea typeface="Arial"/>
                <a:cs typeface="Arial"/>
                <a:sym typeface="Arial"/>
              </a:endParaRPr>
            </a:p>
          </p:txBody>
        </p:sp>
      </p:grpSp>
      <p:grpSp>
        <p:nvGrpSpPr>
          <p:cNvPr id="4" name="Group 3">
            <a:extLst>
              <a:ext uri="{FF2B5EF4-FFF2-40B4-BE49-F238E27FC236}">
                <a16:creationId xmlns:a16="http://schemas.microsoft.com/office/drawing/2014/main" id="{3F0548A9-2AA9-5F48-88C7-DE630ECAFB3C}"/>
              </a:ext>
            </a:extLst>
          </p:cNvPr>
          <p:cNvGrpSpPr/>
          <p:nvPr/>
        </p:nvGrpSpPr>
        <p:grpSpPr>
          <a:xfrm>
            <a:off x="1037160" y="4526236"/>
            <a:ext cx="1529600" cy="1519600"/>
            <a:chOff x="714694" y="3603330"/>
            <a:chExt cx="1529600" cy="1519600"/>
          </a:xfrm>
        </p:grpSpPr>
        <p:sp>
          <p:nvSpPr>
            <p:cNvPr id="169" name="Google Shape;169;p31"/>
            <p:cNvSpPr/>
            <p:nvPr/>
          </p:nvSpPr>
          <p:spPr>
            <a:xfrm>
              <a:off x="714694" y="3603330"/>
              <a:ext cx="1529600" cy="1519600"/>
            </a:xfrm>
            <a:prstGeom prst="flowChartAlternateProcess">
              <a:avLst/>
            </a:prstGeom>
            <a:solidFill>
              <a:srgbClr val="FFFFFF"/>
            </a:solidFill>
            <a:ln w="25400" cap="flat" cmpd="sng">
              <a:solidFill>
                <a:srgbClr val="F07F09"/>
              </a:solidFill>
              <a:prstDash val="solid"/>
              <a:round/>
              <a:headEnd type="none" w="sm" len="sm"/>
              <a:tailEnd type="none" w="sm" len="sm"/>
            </a:ln>
          </p:spPr>
          <p:txBody>
            <a:bodyPr spcFirstLastPara="1" wrap="square" lIns="68567" tIns="68567" rIns="68567" bIns="68567" anchor="t" anchorCtr="0">
              <a:noAutofit/>
            </a:bodyPr>
            <a:lstStyle/>
            <a:p>
              <a:pPr algn="ctr">
                <a:spcBef>
                  <a:spcPts val="0"/>
                </a:spcBef>
                <a:spcAft>
                  <a:spcPts val="0"/>
                </a:spcAft>
                <a:buClr>
                  <a:srgbClr val="000000"/>
                </a:buClr>
                <a:buSzPts val="1400"/>
              </a:pPr>
              <a:r>
                <a:rPr lang="en-GB" sz="1867">
                  <a:solidFill>
                    <a:srgbClr val="000000"/>
                  </a:solidFill>
                  <a:latin typeface="Arial"/>
                  <a:ea typeface="Arial"/>
                  <a:cs typeface="Arial"/>
                  <a:sym typeface="Arial"/>
                </a:rPr>
                <a:t>Bulk ingest</a:t>
              </a:r>
              <a:endParaRPr sz="1867">
                <a:solidFill>
                  <a:srgbClr val="000000"/>
                </a:solidFill>
                <a:latin typeface="Arial"/>
                <a:ea typeface="Arial"/>
                <a:cs typeface="Arial"/>
                <a:sym typeface="Arial"/>
              </a:endParaRPr>
            </a:p>
          </p:txBody>
        </p:sp>
        <p:pic>
          <p:nvPicPr>
            <p:cNvPr id="170" name="Google Shape;170;p31"/>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119804" y="4116177"/>
              <a:ext cx="686595" cy="779792"/>
            </a:xfrm>
            <a:prstGeom prst="rect">
              <a:avLst/>
            </a:prstGeom>
            <a:noFill/>
            <a:ln>
              <a:noFill/>
            </a:ln>
          </p:spPr>
        </p:pic>
      </p:grpSp>
      <p:sp>
        <p:nvSpPr>
          <p:cNvPr id="21" name="Google Shape;165;p31">
            <a:extLst>
              <a:ext uri="{FF2B5EF4-FFF2-40B4-BE49-F238E27FC236}">
                <a16:creationId xmlns:a16="http://schemas.microsoft.com/office/drawing/2014/main" id="{8E6D46A6-D9A3-DC4E-AA10-2A90C1294F2A}"/>
              </a:ext>
            </a:extLst>
          </p:cNvPr>
          <p:cNvSpPr txBox="1"/>
          <p:nvPr/>
        </p:nvSpPr>
        <p:spPr>
          <a:xfrm>
            <a:off x="8278441" y="1630010"/>
            <a:ext cx="1961629" cy="656822"/>
          </a:xfrm>
          <a:prstGeom prst="rect">
            <a:avLst/>
          </a:prstGeom>
          <a:noFill/>
          <a:ln>
            <a:noFill/>
          </a:ln>
        </p:spPr>
        <p:txBody>
          <a:bodyPr spcFirstLastPara="1" wrap="square" lIns="91433" tIns="45700" rIns="91433" bIns="45700" anchor="t" anchorCtr="0">
            <a:noAutofit/>
          </a:bodyPr>
          <a:lstStyle/>
          <a:p>
            <a:pPr algn="ctr">
              <a:spcBef>
                <a:spcPts val="0"/>
              </a:spcBef>
              <a:spcAft>
                <a:spcPts val="0"/>
              </a:spcAft>
            </a:pPr>
            <a:r>
              <a:rPr lang="en-GB" sz="3200" b="1" dirty="0">
                <a:solidFill>
                  <a:srgbClr val="B7CCE4"/>
                </a:solidFill>
                <a:latin typeface="Arial"/>
                <a:ea typeface="Arial"/>
                <a:cs typeface="Arial"/>
                <a:sym typeface="Arial"/>
              </a:rPr>
              <a:t>MRDP</a:t>
            </a:r>
            <a:endParaRPr sz="2800" dirty="0"/>
          </a:p>
        </p:txBody>
      </p:sp>
      <p:pic>
        <p:nvPicPr>
          <p:cNvPr id="22" name="Picture 21" descr="Icon&#10;&#10;Description automatically generated">
            <a:extLst>
              <a:ext uri="{FF2B5EF4-FFF2-40B4-BE49-F238E27FC236}">
                <a16:creationId xmlns:a16="http://schemas.microsoft.com/office/drawing/2014/main" id="{B5FDECC5-EA01-DA47-B0A5-14AD8A918C1C}"/>
              </a:ext>
            </a:extLst>
          </p:cNvPr>
          <p:cNvPicPr>
            <a:picLocks noChangeAspect="1"/>
          </p:cNvPicPr>
          <p:nvPr/>
        </p:nvPicPr>
        <p:blipFill>
          <a:blip r:embed="rId7"/>
          <a:stretch>
            <a:fillRect/>
          </a:stretch>
        </p:blipFill>
        <p:spPr>
          <a:xfrm>
            <a:off x="3980013" y="2438200"/>
            <a:ext cx="2371111" cy="2371111"/>
          </a:xfrm>
          <a:prstGeom prst="rect">
            <a:avLst/>
          </a:prstGeom>
        </p:spPr>
      </p:pic>
      <p:sp>
        <p:nvSpPr>
          <p:cNvPr id="25" name="Google Shape;160;p31">
            <a:extLst>
              <a:ext uri="{FF2B5EF4-FFF2-40B4-BE49-F238E27FC236}">
                <a16:creationId xmlns:a16="http://schemas.microsoft.com/office/drawing/2014/main" id="{5313AAAA-BFA1-CA4E-A1F6-1BF28B7D232C}"/>
              </a:ext>
            </a:extLst>
          </p:cNvPr>
          <p:cNvSpPr/>
          <p:nvPr/>
        </p:nvSpPr>
        <p:spPr>
          <a:xfrm>
            <a:off x="6315215" y="3305396"/>
            <a:ext cx="1107445" cy="640401"/>
          </a:xfrm>
          <a:prstGeom prst="leftArrow">
            <a:avLst>
              <a:gd name="adj1" fmla="val 50000"/>
              <a:gd name="adj2" fmla="val 50000"/>
            </a:avLst>
          </a:prstGeom>
          <a:noFill/>
          <a:ln w="38100" cap="flat" cmpd="sng">
            <a:solidFill>
              <a:srgbClr val="A5A5A5"/>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33" tIns="45700" rIns="91433" bIns="45700" anchor="ctr" anchorCtr="0">
            <a:noAutofit/>
          </a:bodyPr>
          <a:lstStyle/>
          <a:p>
            <a:pPr algn="ctr">
              <a:spcBef>
                <a:spcPts val="0"/>
              </a:spcBef>
              <a:spcAft>
                <a:spcPts val="0"/>
              </a:spcAft>
            </a:pPr>
            <a:endParaRPr sz="1867">
              <a:solidFill>
                <a:schemeClr val="dk1"/>
              </a:solidFill>
              <a:latin typeface="Arial"/>
              <a:ea typeface="Arial"/>
              <a:cs typeface="Arial"/>
              <a:sym typeface="Arial"/>
            </a:endParaRPr>
          </a:p>
        </p:txBody>
      </p:sp>
    </p:spTree>
    <p:extLst>
      <p:ext uri="{BB962C8B-B14F-4D97-AF65-F5344CB8AC3E}">
        <p14:creationId xmlns:p14="http://schemas.microsoft.com/office/powerpoint/2010/main" val="181202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67908" y="151956"/>
            <a:ext cx="10912440" cy="2017807"/>
          </a:xfrm>
        </p:spPr>
        <p:txBody>
          <a:bodyPr>
            <a:normAutofit fontScale="92500" lnSpcReduction="20000"/>
          </a:bodyPr>
          <a:lstStyle/>
          <a:p>
            <a:pPr algn="l">
              <a:buNone/>
            </a:pPr>
            <a:r>
              <a:rPr lang="en-US" sz="5400" b="1" dirty="0"/>
              <a:t>Creating your data portal using the </a:t>
            </a:r>
            <a:br>
              <a:rPr lang="en-US" sz="5400" b="1" dirty="0"/>
            </a:br>
            <a:r>
              <a:rPr lang="en-US" sz="5400" b="1" dirty="0"/>
              <a:t>Django Globus Portal </a:t>
            </a:r>
            <a:br>
              <a:rPr lang="en-US" sz="5400" b="1" dirty="0"/>
            </a:br>
            <a:r>
              <a:rPr lang="en-US" sz="5400" b="1" dirty="0"/>
              <a:t>Framework</a:t>
            </a:r>
          </a:p>
        </p:txBody>
      </p:sp>
      <p:sp>
        <p:nvSpPr>
          <p:cNvPr id="2" name="Slide Number Placeholder 1"/>
          <p:cNvSpPr>
            <a:spLocks noGrp="1"/>
          </p:cNvSpPr>
          <p:nvPr>
            <p:ph type="sldNum" sz="quarter" idx="4"/>
          </p:nvPr>
        </p:nvSpPr>
        <p:spPr/>
        <p:txBody>
          <a:bodyPr/>
          <a:lstStyle/>
          <a:p>
            <a:pPr fontAlgn="auto">
              <a:spcBef>
                <a:spcPts val="0"/>
              </a:spcBef>
              <a:spcAft>
                <a:spcPts val="0"/>
              </a:spcAft>
            </a:pPr>
            <a:fld id="{F9A62DDD-3F5F-554E-8F55-F59D7AC7F5D2}" type="slidenum">
              <a:rPr lang="en-US" smtClean="0"/>
              <a:pPr fontAlgn="auto">
                <a:spcBef>
                  <a:spcPts val="0"/>
                </a:spcBef>
                <a:spcAft>
                  <a:spcPts val="0"/>
                </a:spcAft>
              </a:pPr>
              <a:t>31</a:t>
            </a:fld>
            <a:endParaRPr lang="en-US" dirty="0"/>
          </a:p>
        </p:txBody>
      </p:sp>
      <p:grpSp>
        <p:nvGrpSpPr>
          <p:cNvPr id="6" name="Group 5">
            <a:extLst>
              <a:ext uri="{FF2B5EF4-FFF2-40B4-BE49-F238E27FC236}">
                <a16:creationId xmlns:a16="http://schemas.microsoft.com/office/drawing/2014/main" id="{FBC80B2E-1176-5A4F-A314-892702972DD4}"/>
              </a:ext>
            </a:extLst>
          </p:cNvPr>
          <p:cNvGrpSpPr/>
          <p:nvPr/>
        </p:nvGrpSpPr>
        <p:grpSpPr>
          <a:xfrm>
            <a:off x="9147796" y="1331005"/>
            <a:ext cx="2387322" cy="2333845"/>
            <a:chOff x="8253984" y="2267712"/>
            <a:chExt cx="3352800" cy="3352800"/>
          </a:xfrm>
        </p:grpSpPr>
        <p:sp>
          <p:nvSpPr>
            <p:cNvPr id="7" name="Oval 6">
              <a:extLst>
                <a:ext uri="{FF2B5EF4-FFF2-40B4-BE49-F238E27FC236}">
                  <a16:creationId xmlns:a16="http://schemas.microsoft.com/office/drawing/2014/main" id="{ED8AAA04-B9F8-D14A-A6DC-DC94B10DBED8}"/>
                </a:ext>
              </a:extLst>
            </p:cNvPr>
            <p:cNvSpPr/>
            <p:nvPr/>
          </p:nvSpPr>
          <p:spPr>
            <a:xfrm>
              <a:off x="8253984" y="2267712"/>
              <a:ext cx="3352800" cy="33528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2" descr="Hands On Icon #53766 - Free Icons Library">
              <a:extLst>
                <a:ext uri="{FF2B5EF4-FFF2-40B4-BE49-F238E27FC236}">
                  <a16:creationId xmlns:a16="http://schemas.microsoft.com/office/drawing/2014/main" id="{AE049B16-9568-EB46-8C2E-4AF80FF2665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526938" y="2462784"/>
              <a:ext cx="2892236" cy="2892236"/>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475869BA-60FA-CC4E-B2DF-FEFECC3B182B}"/>
              </a:ext>
            </a:extLst>
          </p:cNvPr>
          <p:cNvSpPr txBox="1"/>
          <p:nvPr/>
        </p:nvSpPr>
        <p:spPr>
          <a:xfrm>
            <a:off x="384264" y="5372112"/>
            <a:ext cx="10447491" cy="1292662"/>
          </a:xfrm>
          <a:prstGeom prst="rect">
            <a:avLst/>
          </a:prstGeom>
          <a:noFill/>
        </p:spPr>
        <p:txBody>
          <a:bodyPr wrap="square" rtlCol="0">
            <a:spAutoFit/>
          </a:bodyPr>
          <a:lstStyle/>
          <a:p>
            <a:endParaRPr lang="en-US" sz="2600" b="1" dirty="0">
              <a:solidFill>
                <a:schemeClr val="bg1">
                  <a:lumMod val="85000"/>
                </a:schemeClr>
              </a:solidFill>
            </a:endParaRPr>
          </a:p>
          <a:p>
            <a:r>
              <a:rPr lang="en-US" sz="2600" b="1" dirty="0">
                <a:solidFill>
                  <a:schemeClr val="bg1">
                    <a:lumMod val="85000"/>
                  </a:schemeClr>
                </a:solidFill>
              </a:rPr>
              <a:t>Source: </a:t>
            </a:r>
            <a:r>
              <a:rPr lang="en-US" sz="2600" b="1" dirty="0">
                <a:solidFill>
                  <a:schemeClr val="accent6">
                    <a:lumMod val="75000"/>
                  </a:schemeClr>
                </a:solidFill>
              </a:rPr>
              <a:t>github.com/globus/django-globus-portal-framework</a:t>
            </a:r>
          </a:p>
          <a:p>
            <a:r>
              <a:rPr lang="en-US" sz="2600" b="1" dirty="0">
                <a:solidFill>
                  <a:schemeClr val="bg1">
                    <a:lumMod val="85000"/>
                  </a:schemeClr>
                </a:solidFill>
              </a:rPr>
              <a:t>Docs: </a:t>
            </a:r>
            <a:r>
              <a:rPr lang="en-US" sz="2600" b="1" dirty="0">
                <a:solidFill>
                  <a:schemeClr val="accent6">
                    <a:lumMod val="75000"/>
                  </a:schemeClr>
                </a:solidFill>
              </a:rPr>
              <a:t>django-globus-portal-framework.readthedocs.io/en/stable/</a:t>
            </a:r>
          </a:p>
        </p:txBody>
      </p:sp>
      <p:sp>
        <p:nvSpPr>
          <p:cNvPr id="10" name="Google Shape;219;p38">
            <a:extLst>
              <a:ext uri="{FF2B5EF4-FFF2-40B4-BE49-F238E27FC236}">
                <a16:creationId xmlns:a16="http://schemas.microsoft.com/office/drawing/2014/main" id="{0E913739-0AA0-3905-E781-C6386D5B6917}"/>
              </a:ext>
            </a:extLst>
          </p:cNvPr>
          <p:cNvSpPr txBox="1">
            <a:spLocks/>
          </p:cNvSpPr>
          <p:nvPr/>
        </p:nvSpPr>
        <p:spPr>
          <a:xfrm>
            <a:off x="384264" y="2169763"/>
            <a:ext cx="8538196" cy="3595606"/>
          </a:xfrm>
          <a:prstGeom prst="rect">
            <a:avLst/>
          </a:prstGeom>
        </p:spPr>
        <p:txBody>
          <a:bodyPr spcFirstLastPara="1" vert="horz" wrap="square" lIns="91433" tIns="45700" rIns="91433" bIns="45700" rtlCol="0" anchor="t" anchorCtr="0">
            <a:normAutofit fontScale="62500" lnSpcReduction="20000"/>
          </a:bodyPr>
          <a:lstStyle>
            <a:lvl1pPr marL="0" indent="0" algn="ctr" defTabSz="457200" rtl="0" eaLnBrk="1" latinLnBrk="0" hangingPunct="1">
              <a:spcBef>
                <a:spcPts val="1400"/>
              </a:spcBef>
              <a:buFont typeface="Arial"/>
              <a:buChar char="•"/>
              <a:defRPr sz="4800" b="0" i="0" kern="1200">
                <a:solidFill>
                  <a:schemeClr val="bg1">
                    <a:lumMod val="85000"/>
                  </a:schemeClr>
                </a:solidFill>
                <a:latin typeface="Arial"/>
                <a:ea typeface="Arial" charset="0"/>
                <a:cs typeface="Arial"/>
              </a:defRPr>
            </a:lvl1pPr>
            <a:lvl2pPr marL="742950" indent="-285750" algn="l" defTabSz="457200" rtl="0" eaLnBrk="1" latinLnBrk="0" hangingPunct="1">
              <a:spcBef>
                <a:spcPct val="20000"/>
              </a:spcBef>
              <a:buFont typeface="Arial"/>
              <a:buChar char="–"/>
              <a:defRPr sz="2800" b="0" i="0" kern="1200">
                <a:solidFill>
                  <a:schemeClr val="bg1">
                    <a:lumMod val="85000"/>
                  </a:schemeClr>
                </a:solidFill>
                <a:latin typeface="Arial"/>
                <a:ea typeface="Arial" charset="0"/>
                <a:cs typeface="Arial"/>
              </a:defRPr>
            </a:lvl2pPr>
            <a:lvl3pPr marL="1143000" indent="-228600" algn="l" defTabSz="457200" rtl="0" eaLnBrk="1" latinLnBrk="0" hangingPunct="1">
              <a:spcBef>
                <a:spcPct val="20000"/>
              </a:spcBef>
              <a:buSzPct val="80000"/>
              <a:buFont typeface="Courier New"/>
              <a:buChar char="o"/>
              <a:defRPr sz="2400" b="0" i="0" kern="1200">
                <a:solidFill>
                  <a:schemeClr val="bg1">
                    <a:lumMod val="85000"/>
                  </a:schemeClr>
                </a:solidFill>
                <a:latin typeface="Arial"/>
                <a:ea typeface="Arial" charset="0"/>
                <a:cs typeface="Arial"/>
              </a:defRPr>
            </a:lvl3pPr>
            <a:lvl4pPr marL="16002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4pPr>
            <a:lvl5pPr marL="20574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14313" algn="l" fontAlgn="auto">
              <a:spcAft>
                <a:spcPts val="0"/>
              </a:spcAft>
            </a:pPr>
            <a:r>
              <a:rPr lang="en-GB" dirty="0"/>
              <a:t>Federated login (</a:t>
            </a:r>
            <a:r>
              <a:rPr lang="en-GB" dirty="0" err="1"/>
              <a:t>InCommon</a:t>
            </a:r>
            <a:r>
              <a:rPr lang="en-GB" dirty="0"/>
              <a:t> campus IDs)</a:t>
            </a:r>
          </a:p>
          <a:p>
            <a:pPr marL="228600" indent="-214313" algn="l" fontAlgn="auto">
              <a:spcAft>
                <a:spcPts val="0"/>
              </a:spcAft>
            </a:pPr>
            <a:r>
              <a:rPr lang="en-GB" dirty="0"/>
              <a:t>Big data export using Globus</a:t>
            </a:r>
          </a:p>
          <a:p>
            <a:pPr marL="228600" indent="-214313" algn="l" fontAlgn="auto">
              <a:spcAft>
                <a:spcPts val="0"/>
              </a:spcAft>
            </a:pPr>
            <a:r>
              <a:rPr lang="en-GB" dirty="0"/>
              <a:t>Browse datasets w/Globus Search calls</a:t>
            </a:r>
          </a:p>
          <a:p>
            <a:pPr marL="228600" indent="-214313" algn="l" fontAlgn="auto">
              <a:spcAft>
                <a:spcPts val="0"/>
              </a:spcAft>
            </a:pPr>
            <a:r>
              <a:rPr lang="en-GB" dirty="0"/>
              <a:t>Template-driven search results &amp; landing pages</a:t>
            </a:r>
          </a:p>
          <a:p>
            <a:pPr marL="228600" indent="-214313" algn="l" fontAlgn="auto">
              <a:spcAft>
                <a:spcPts val="0"/>
              </a:spcAft>
            </a:pPr>
            <a:r>
              <a:rPr lang="en-GB" dirty="0"/>
              <a:t>Django-based framework &amp; templating</a:t>
            </a:r>
          </a:p>
          <a:p>
            <a:pPr marL="228600" indent="-214313" algn="l" fontAlgn="auto">
              <a:spcAft>
                <a:spcPts val="0"/>
              </a:spcAft>
            </a:pPr>
            <a:r>
              <a:rPr lang="en-GB" dirty="0"/>
              <a:t>Bootstrap your project with </a:t>
            </a:r>
            <a:r>
              <a:rPr lang="en-GB" dirty="0" err="1"/>
              <a:t>Cookiecutter</a:t>
            </a:r>
            <a:r>
              <a:rPr lang="en-GB" dirty="0"/>
              <a:t> Django</a:t>
            </a:r>
          </a:p>
        </p:txBody>
      </p:sp>
    </p:spTree>
    <p:extLst>
      <p:ext uri="{BB962C8B-B14F-4D97-AF65-F5344CB8AC3E}">
        <p14:creationId xmlns:p14="http://schemas.microsoft.com/office/powerpoint/2010/main" val="2124069125"/>
      </p:ext>
    </p:extLst>
  </p:cSld>
  <p:clrMapOvr>
    <a:masterClrMapping/>
  </p:clrMapOvr>
  <p:transition advClick="0" advTm="5000">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DEBE3-FDC5-3F48-A4C2-8654321B556C}"/>
              </a:ext>
            </a:extLst>
          </p:cNvPr>
          <p:cNvSpPr>
            <a:spLocks noGrp="1"/>
          </p:cNvSpPr>
          <p:nvPr>
            <p:ph type="title"/>
          </p:nvPr>
        </p:nvSpPr>
        <p:spPr/>
        <p:txBody>
          <a:bodyPr>
            <a:normAutofit/>
          </a:bodyPr>
          <a:lstStyle/>
          <a:p>
            <a:r>
              <a:rPr lang="en-US" dirty="0"/>
              <a:t>Step 0: Application registration</a:t>
            </a:r>
            <a:endParaRPr lang="en-US" b="1" dirty="0">
              <a:solidFill>
                <a:schemeClr val="accent6">
                  <a:lumMod val="75000"/>
                </a:schemeClr>
              </a:solidFill>
            </a:endParaRPr>
          </a:p>
        </p:txBody>
      </p:sp>
      <p:sp>
        <p:nvSpPr>
          <p:cNvPr id="3" name="Content Placeholder 2">
            <a:extLst>
              <a:ext uri="{FF2B5EF4-FFF2-40B4-BE49-F238E27FC236}">
                <a16:creationId xmlns:a16="http://schemas.microsoft.com/office/drawing/2014/main" id="{7B9A3781-722D-2649-8836-24692691008C}"/>
              </a:ext>
            </a:extLst>
          </p:cNvPr>
          <p:cNvSpPr>
            <a:spLocks noGrp="1"/>
          </p:cNvSpPr>
          <p:nvPr>
            <p:ph idx="1"/>
          </p:nvPr>
        </p:nvSpPr>
        <p:spPr>
          <a:xfrm>
            <a:off x="376015" y="1600202"/>
            <a:ext cx="6983217" cy="3016044"/>
          </a:xfrm>
        </p:spPr>
        <p:txBody>
          <a:bodyPr/>
          <a:lstStyle/>
          <a:p>
            <a:r>
              <a:rPr lang="en-US" dirty="0"/>
              <a:t>Set redirect URLs</a:t>
            </a:r>
          </a:p>
          <a:p>
            <a:r>
              <a:rPr lang="en-US" dirty="0"/>
              <a:t>Get client ID and secret</a:t>
            </a:r>
          </a:p>
          <a:p>
            <a:r>
              <a:rPr lang="en-US" dirty="0"/>
              <a:t>Consents implement least privileges principle</a:t>
            </a:r>
          </a:p>
          <a:p>
            <a:endParaRPr lang="en-US" dirty="0"/>
          </a:p>
        </p:txBody>
      </p:sp>
      <p:sp>
        <p:nvSpPr>
          <p:cNvPr id="4" name="Slide Number Placeholder 3">
            <a:extLst>
              <a:ext uri="{FF2B5EF4-FFF2-40B4-BE49-F238E27FC236}">
                <a16:creationId xmlns:a16="http://schemas.microsoft.com/office/drawing/2014/main" id="{DAB29535-72D2-C14D-8FFB-E3CAC830B794}"/>
              </a:ext>
            </a:extLst>
          </p:cNvPr>
          <p:cNvSpPr>
            <a:spLocks noGrp="1"/>
          </p:cNvSpPr>
          <p:nvPr>
            <p:ph type="sldNum" sz="quarter" idx="12"/>
          </p:nvPr>
        </p:nvSpPr>
        <p:spPr/>
        <p:txBody>
          <a:bodyPr/>
          <a:lstStyle/>
          <a:p>
            <a:fld id="{F9A62DDD-3F5F-554E-8F55-F59D7AC7F5D2}" type="slidenum">
              <a:rPr lang="en-US" smtClean="0"/>
              <a:pPr/>
              <a:t>32</a:t>
            </a:fld>
            <a:endParaRPr lang="en-US" dirty="0"/>
          </a:p>
        </p:txBody>
      </p:sp>
      <p:pic>
        <p:nvPicPr>
          <p:cNvPr id="11" name="Picture 10">
            <a:extLst>
              <a:ext uri="{FF2B5EF4-FFF2-40B4-BE49-F238E27FC236}">
                <a16:creationId xmlns:a16="http://schemas.microsoft.com/office/drawing/2014/main" id="{59220A2B-F900-E34F-8803-A9C264088EC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80388" y="1408469"/>
            <a:ext cx="3313541" cy="2752853"/>
          </a:xfrm>
          <a:prstGeom prst="rect">
            <a:avLst/>
          </a:prstGeom>
          <a:noFill/>
          <a:ln w="38100" cmpd="sng">
            <a:solidFill>
              <a:schemeClr val="tx2">
                <a:lumMod val="20000"/>
                <a:lumOff val="80000"/>
              </a:schemeClr>
            </a:solidFill>
          </a:ln>
        </p:spPr>
      </p:pic>
      <p:pic>
        <p:nvPicPr>
          <p:cNvPr id="5" name="Picture 4">
            <a:extLst>
              <a:ext uri="{FF2B5EF4-FFF2-40B4-BE49-F238E27FC236}">
                <a16:creationId xmlns:a16="http://schemas.microsoft.com/office/drawing/2014/main" id="{CEEAEAC1-5F35-1641-AA2E-4F6EBB15BA6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57303" y="254980"/>
            <a:ext cx="3313541" cy="2690441"/>
          </a:xfrm>
          <a:prstGeom prst="rect">
            <a:avLst/>
          </a:prstGeom>
          <a:noFill/>
          <a:ln w="38100" cmpd="sng">
            <a:solidFill>
              <a:schemeClr val="tx2">
                <a:lumMod val="20000"/>
                <a:lumOff val="80000"/>
              </a:schemeClr>
            </a:solidFill>
          </a:ln>
        </p:spPr>
      </p:pic>
      <p:sp>
        <p:nvSpPr>
          <p:cNvPr id="6" name="TextBox 5">
            <a:extLst>
              <a:ext uri="{FF2B5EF4-FFF2-40B4-BE49-F238E27FC236}">
                <a16:creationId xmlns:a16="http://schemas.microsoft.com/office/drawing/2014/main" id="{BCE4D3A0-E22D-C148-A039-34B7A3B3021B}"/>
              </a:ext>
            </a:extLst>
          </p:cNvPr>
          <p:cNvSpPr txBox="1"/>
          <p:nvPr/>
        </p:nvSpPr>
        <p:spPr>
          <a:xfrm>
            <a:off x="7580388" y="4286343"/>
            <a:ext cx="4576894" cy="584775"/>
          </a:xfrm>
          <a:prstGeom prst="rect">
            <a:avLst/>
          </a:prstGeom>
          <a:noFill/>
        </p:spPr>
        <p:txBody>
          <a:bodyPr wrap="none" rtlCol="0">
            <a:spAutoFit/>
          </a:bodyPr>
          <a:lstStyle/>
          <a:p>
            <a:r>
              <a:rPr lang="en-US" sz="3200" b="1" dirty="0">
                <a:solidFill>
                  <a:schemeClr val="accent6">
                    <a:lumMod val="75000"/>
                  </a:schemeClr>
                </a:solidFill>
              </a:rPr>
              <a:t>developers.globus.org</a:t>
            </a:r>
            <a:endParaRPr lang="en-US" sz="3200" dirty="0"/>
          </a:p>
        </p:txBody>
      </p:sp>
      <p:sp>
        <p:nvSpPr>
          <p:cNvPr id="7" name="TextBox 6">
            <a:extLst>
              <a:ext uri="{FF2B5EF4-FFF2-40B4-BE49-F238E27FC236}">
                <a16:creationId xmlns:a16="http://schemas.microsoft.com/office/drawing/2014/main" id="{AD0385A8-0842-F145-8BA8-C5AA6660158C}"/>
              </a:ext>
            </a:extLst>
          </p:cNvPr>
          <p:cNvSpPr txBox="1"/>
          <p:nvPr/>
        </p:nvSpPr>
        <p:spPr>
          <a:xfrm>
            <a:off x="710086" y="4805817"/>
            <a:ext cx="10825032" cy="1446550"/>
          </a:xfrm>
          <a:prstGeom prst="rect">
            <a:avLst/>
          </a:prstGeom>
          <a:noFill/>
        </p:spPr>
        <p:txBody>
          <a:bodyPr wrap="square" rtlCol="0">
            <a:spAutoFit/>
          </a:bodyPr>
          <a:lstStyle/>
          <a:p>
            <a:r>
              <a:rPr lang="en-US" sz="3200" b="1" dirty="0">
                <a:solidFill>
                  <a:schemeClr val="bg1">
                    <a:lumMod val="85000"/>
                  </a:schemeClr>
                </a:solidFill>
                <a:latin typeface="Arial"/>
                <a:cs typeface="Arial"/>
              </a:rPr>
              <a:t>Redirect URLs</a:t>
            </a:r>
          </a:p>
          <a:p>
            <a:r>
              <a:rPr lang="en-US" sz="2800" dirty="0">
                <a:solidFill>
                  <a:schemeClr val="bg1">
                    <a:lumMod val="85000"/>
                  </a:schemeClr>
                </a:solidFill>
                <a:latin typeface="PT Mono" panose="02060509020205020204" pitchFamily="49" charset="77"/>
              </a:rPr>
              <a:t>https://</a:t>
            </a:r>
            <a:r>
              <a:rPr lang="en-US" sz="2800" b="1" dirty="0">
                <a:solidFill>
                  <a:schemeClr val="bg1"/>
                </a:solidFill>
                <a:latin typeface="PT Mono" panose="02060509020205020204" pitchFamily="49" charset="77"/>
              </a:rPr>
              <a:t>tutN</a:t>
            </a:r>
            <a:r>
              <a:rPr lang="en-US" sz="2800" dirty="0">
                <a:solidFill>
                  <a:schemeClr val="bg1">
                    <a:lumMod val="85000"/>
                  </a:schemeClr>
                </a:solidFill>
                <a:latin typeface="PT Mono" panose="02060509020205020204" pitchFamily="49" charset="77"/>
              </a:rPr>
              <a:t>.globusdemo.org:8443/</a:t>
            </a:r>
          </a:p>
          <a:p>
            <a:r>
              <a:rPr lang="en-US" sz="2800" dirty="0">
                <a:solidFill>
                  <a:schemeClr val="bg1">
                    <a:lumMod val="85000"/>
                  </a:schemeClr>
                </a:solidFill>
                <a:latin typeface="PT Mono" panose="02060509020205020204" pitchFamily="49" charset="77"/>
              </a:rPr>
              <a:t>https://</a:t>
            </a:r>
            <a:r>
              <a:rPr lang="en-US" sz="2800" b="1" dirty="0">
                <a:solidFill>
                  <a:schemeClr val="bg1"/>
                </a:solidFill>
                <a:latin typeface="PT Mono" panose="02060509020205020204" pitchFamily="49" charset="77"/>
              </a:rPr>
              <a:t>tutN</a:t>
            </a:r>
            <a:r>
              <a:rPr lang="en-US" sz="2800" dirty="0">
                <a:solidFill>
                  <a:schemeClr val="bg1">
                    <a:lumMod val="85000"/>
                  </a:schemeClr>
                </a:solidFill>
                <a:latin typeface="PT Mono" panose="02060509020205020204" pitchFamily="49" charset="77"/>
              </a:rPr>
              <a:t>.globusdemo.org:8443/complete/globus/</a:t>
            </a:r>
          </a:p>
        </p:txBody>
      </p:sp>
    </p:spTree>
    <p:extLst>
      <p:ext uri="{BB962C8B-B14F-4D97-AF65-F5344CB8AC3E}">
        <p14:creationId xmlns:p14="http://schemas.microsoft.com/office/powerpoint/2010/main" val="1085617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632857" y="862782"/>
            <a:ext cx="8860620" cy="3007694"/>
          </a:xfrm>
        </p:spPr>
        <p:txBody>
          <a:bodyPr>
            <a:normAutofit fontScale="77500" lnSpcReduction="20000"/>
          </a:bodyPr>
          <a:lstStyle/>
          <a:p>
            <a:pPr algn="l">
              <a:buNone/>
            </a:pPr>
            <a:r>
              <a:rPr lang="en-US" sz="7200" b="1" dirty="0"/>
              <a:t>Accessing your VM</a:t>
            </a:r>
          </a:p>
          <a:p>
            <a:pPr algn="l">
              <a:buNone/>
            </a:pPr>
            <a:endParaRPr lang="en-US" sz="2600" b="1" dirty="0"/>
          </a:p>
          <a:p>
            <a:pPr algn="l">
              <a:spcBef>
                <a:spcPts val="0"/>
              </a:spcBef>
              <a:buNone/>
            </a:pPr>
            <a:r>
              <a:rPr lang="en-US" sz="5800" b="1" dirty="0"/>
              <a:t>Host: </a:t>
            </a:r>
            <a:r>
              <a:rPr lang="en-US" sz="5800" b="1" dirty="0" err="1">
                <a:solidFill>
                  <a:schemeClr val="bg1"/>
                </a:solidFill>
                <a:latin typeface="Consolas" panose="020B0609020204030204" pitchFamily="49" charset="0"/>
                <a:cs typeface="Consolas" panose="020B0609020204030204" pitchFamily="49" charset="0"/>
              </a:rPr>
              <a:t>tutN</a:t>
            </a:r>
            <a:r>
              <a:rPr lang="en-US" sz="5800" dirty="0" err="1">
                <a:latin typeface="Consolas" panose="020B0609020204030204" pitchFamily="49" charset="0"/>
                <a:cs typeface="Consolas" panose="020B0609020204030204" pitchFamily="49" charset="0"/>
              </a:rPr>
              <a:t>.globusdemo.org</a:t>
            </a:r>
            <a:endParaRPr lang="en-US" sz="5800" dirty="0">
              <a:latin typeface="Consolas" panose="020B0609020204030204" pitchFamily="49" charset="0"/>
              <a:cs typeface="Consolas" panose="020B0609020204030204" pitchFamily="49" charset="0"/>
            </a:endParaRPr>
          </a:p>
          <a:p>
            <a:pPr algn="l">
              <a:spcBef>
                <a:spcPts val="0"/>
              </a:spcBef>
              <a:buNone/>
            </a:pPr>
            <a:r>
              <a:rPr lang="en-US" sz="5800" b="1" dirty="0"/>
              <a:t>Login user: </a:t>
            </a:r>
            <a:r>
              <a:rPr lang="en-US" sz="5800" b="1" dirty="0" err="1">
                <a:solidFill>
                  <a:schemeClr val="bg1"/>
                </a:solidFill>
                <a:latin typeface="Consolas" panose="020B0609020204030204" pitchFamily="49" charset="0"/>
                <a:cs typeface="Consolas" panose="020B0609020204030204" pitchFamily="49" charset="0"/>
              </a:rPr>
              <a:t>devN</a:t>
            </a:r>
            <a:endParaRPr lang="en-US" sz="5800" b="1" dirty="0">
              <a:solidFill>
                <a:schemeClr val="bg1"/>
              </a:solidFill>
              <a:latin typeface="Consolas" panose="020B0609020204030204" pitchFamily="49" charset="0"/>
              <a:cs typeface="Consolas" panose="020B0609020204030204" pitchFamily="49" charset="0"/>
            </a:endParaRPr>
          </a:p>
          <a:p>
            <a:pPr algn="l">
              <a:spcBef>
                <a:spcPts val="0"/>
              </a:spcBef>
              <a:buNone/>
            </a:pPr>
            <a:r>
              <a:rPr lang="en-US" sz="5800" b="1" dirty="0"/>
              <a:t>Password: </a:t>
            </a:r>
            <a:r>
              <a:rPr lang="en-US" sz="5800" b="1" dirty="0">
                <a:solidFill>
                  <a:schemeClr val="bg1"/>
                </a:solidFill>
                <a:latin typeface="Consolas" panose="020B0609020204030204" pitchFamily="49" charset="0"/>
                <a:cs typeface="Consolas" panose="020B0609020204030204" pitchFamily="49" charset="0"/>
              </a:rPr>
              <a:t>Globus_2022#</a:t>
            </a:r>
          </a:p>
          <a:p>
            <a:pPr algn="l">
              <a:buNone/>
            </a:pPr>
            <a:endParaRPr lang="en-US" sz="7200" b="1" dirty="0"/>
          </a:p>
        </p:txBody>
      </p:sp>
      <p:sp>
        <p:nvSpPr>
          <p:cNvPr id="2" name="Slide Number Placeholder 1"/>
          <p:cNvSpPr>
            <a:spLocks noGrp="1"/>
          </p:cNvSpPr>
          <p:nvPr>
            <p:ph type="sldNum" sz="quarter" idx="4"/>
          </p:nvPr>
        </p:nvSpPr>
        <p:spPr/>
        <p:txBody>
          <a:bodyPr/>
          <a:lstStyle/>
          <a:p>
            <a:pPr fontAlgn="auto">
              <a:spcBef>
                <a:spcPts val="0"/>
              </a:spcBef>
              <a:spcAft>
                <a:spcPts val="0"/>
              </a:spcAft>
            </a:pPr>
            <a:fld id="{F9A62DDD-3F5F-554E-8F55-F59D7AC7F5D2}" type="slidenum">
              <a:rPr lang="en-US" smtClean="0"/>
              <a:pPr fontAlgn="auto">
                <a:spcBef>
                  <a:spcPts val="0"/>
                </a:spcBef>
                <a:spcAft>
                  <a:spcPts val="0"/>
                </a:spcAft>
              </a:pPr>
              <a:t>33</a:t>
            </a:fld>
            <a:endParaRPr lang="en-US" dirty="0"/>
          </a:p>
        </p:txBody>
      </p:sp>
      <p:grpSp>
        <p:nvGrpSpPr>
          <p:cNvPr id="6" name="Group 5">
            <a:extLst>
              <a:ext uri="{FF2B5EF4-FFF2-40B4-BE49-F238E27FC236}">
                <a16:creationId xmlns:a16="http://schemas.microsoft.com/office/drawing/2014/main" id="{FBC80B2E-1176-5A4F-A314-892702972DD4}"/>
              </a:ext>
            </a:extLst>
          </p:cNvPr>
          <p:cNvGrpSpPr/>
          <p:nvPr/>
        </p:nvGrpSpPr>
        <p:grpSpPr>
          <a:xfrm>
            <a:off x="9594082" y="1294512"/>
            <a:ext cx="2387322" cy="2333845"/>
            <a:chOff x="8253984" y="2267712"/>
            <a:chExt cx="3352800" cy="3352800"/>
          </a:xfrm>
        </p:grpSpPr>
        <p:sp>
          <p:nvSpPr>
            <p:cNvPr id="7" name="Oval 6">
              <a:extLst>
                <a:ext uri="{FF2B5EF4-FFF2-40B4-BE49-F238E27FC236}">
                  <a16:creationId xmlns:a16="http://schemas.microsoft.com/office/drawing/2014/main" id="{ED8AAA04-B9F8-D14A-A6DC-DC94B10DBED8}"/>
                </a:ext>
              </a:extLst>
            </p:cNvPr>
            <p:cNvSpPr/>
            <p:nvPr/>
          </p:nvSpPr>
          <p:spPr>
            <a:xfrm>
              <a:off x="8253984" y="2267712"/>
              <a:ext cx="3352800" cy="33528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2" descr="Hands On Icon #53766 - Free Icons Library">
              <a:extLst>
                <a:ext uri="{FF2B5EF4-FFF2-40B4-BE49-F238E27FC236}">
                  <a16:creationId xmlns:a16="http://schemas.microsoft.com/office/drawing/2014/main" id="{AE049B16-9568-EB46-8C2E-4AF80FF2665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526938" y="2462784"/>
              <a:ext cx="2892236" cy="2892236"/>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475869BA-60FA-CC4E-B2DF-FEFECC3B182B}"/>
              </a:ext>
            </a:extLst>
          </p:cNvPr>
          <p:cNvSpPr txBox="1"/>
          <p:nvPr/>
        </p:nvSpPr>
        <p:spPr>
          <a:xfrm>
            <a:off x="1632857" y="4234333"/>
            <a:ext cx="10447491" cy="1908215"/>
          </a:xfrm>
          <a:prstGeom prst="rect">
            <a:avLst/>
          </a:prstGeom>
          <a:noFill/>
        </p:spPr>
        <p:txBody>
          <a:bodyPr wrap="square" rtlCol="0">
            <a:spAutoFit/>
          </a:bodyPr>
          <a:lstStyle/>
          <a:p>
            <a:r>
              <a:rPr lang="en-US" sz="4000" b="1" dirty="0" err="1">
                <a:solidFill>
                  <a:schemeClr val="accent6">
                    <a:lumMod val="75000"/>
                  </a:schemeClr>
                </a:solidFill>
              </a:rPr>
              <a:t>bit.ly</a:t>
            </a:r>
            <a:r>
              <a:rPr lang="en-US" sz="4000" b="1" dirty="0">
                <a:solidFill>
                  <a:schemeClr val="accent6">
                    <a:lumMod val="75000"/>
                  </a:schemeClr>
                </a:solidFill>
              </a:rPr>
              <a:t>/minisgci-2022</a:t>
            </a:r>
          </a:p>
          <a:p>
            <a:endParaRPr lang="en-US" sz="2600" b="1" dirty="0">
              <a:solidFill>
                <a:schemeClr val="bg1">
                  <a:lumMod val="85000"/>
                </a:schemeClr>
              </a:solidFill>
            </a:endParaRPr>
          </a:p>
          <a:p>
            <a:r>
              <a:rPr lang="en-US" sz="2600" b="1" dirty="0">
                <a:solidFill>
                  <a:schemeClr val="bg1">
                    <a:lumMod val="85000"/>
                  </a:schemeClr>
                </a:solidFill>
              </a:rPr>
              <a:t>Source: </a:t>
            </a:r>
            <a:r>
              <a:rPr lang="en-US" sz="2600" b="1" dirty="0">
                <a:solidFill>
                  <a:schemeClr val="accent6">
                    <a:lumMod val="75000"/>
                  </a:schemeClr>
                </a:solidFill>
              </a:rPr>
              <a:t>github.com/globus/django-globus-portal-framework</a:t>
            </a:r>
          </a:p>
          <a:p>
            <a:r>
              <a:rPr lang="en-US" sz="2600" b="1" dirty="0">
                <a:solidFill>
                  <a:schemeClr val="bg1">
                    <a:lumMod val="85000"/>
                  </a:schemeClr>
                </a:solidFill>
              </a:rPr>
              <a:t>Docs: </a:t>
            </a:r>
            <a:r>
              <a:rPr lang="en-US" sz="2600" b="1" dirty="0">
                <a:solidFill>
                  <a:schemeClr val="accent6">
                    <a:lumMod val="75000"/>
                  </a:schemeClr>
                </a:solidFill>
              </a:rPr>
              <a:t>django-globus-portal-framework.readthedocs.io/en/stable/</a:t>
            </a:r>
          </a:p>
        </p:txBody>
      </p:sp>
    </p:spTree>
    <p:extLst>
      <p:ext uri="{BB962C8B-B14F-4D97-AF65-F5344CB8AC3E}">
        <p14:creationId xmlns:p14="http://schemas.microsoft.com/office/powerpoint/2010/main" val="743998155"/>
      </p:ext>
    </p:extLst>
  </p:cSld>
  <p:clrMapOvr>
    <a:masterClrMapping/>
  </p:clrMapOvr>
  <p:transition advClick="0" advTm="5000">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E0365-D055-824D-A007-7E9A4E4E3E6F}"/>
              </a:ext>
            </a:extLst>
          </p:cNvPr>
          <p:cNvSpPr>
            <a:spLocks noGrp="1"/>
          </p:cNvSpPr>
          <p:nvPr>
            <p:ph type="title"/>
          </p:nvPr>
        </p:nvSpPr>
        <p:spPr/>
        <p:txBody>
          <a:bodyPr/>
          <a:lstStyle/>
          <a:p>
            <a:r>
              <a:rPr lang="en-US" dirty="0"/>
              <a:t>Portal deployment</a:t>
            </a:r>
          </a:p>
        </p:txBody>
      </p:sp>
      <p:sp>
        <p:nvSpPr>
          <p:cNvPr id="3" name="Content Placeholder 2">
            <a:extLst>
              <a:ext uri="{FF2B5EF4-FFF2-40B4-BE49-F238E27FC236}">
                <a16:creationId xmlns:a16="http://schemas.microsoft.com/office/drawing/2014/main" id="{7C304BEA-3D3D-E04C-8501-03B6A77A707F}"/>
              </a:ext>
            </a:extLst>
          </p:cNvPr>
          <p:cNvSpPr>
            <a:spLocks noGrp="1"/>
          </p:cNvSpPr>
          <p:nvPr>
            <p:ph idx="1"/>
          </p:nvPr>
        </p:nvSpPr>
        <p:spPr/>
        <p:txBody>
          <a:bodyPr/>
          <a:lstStyle/>
          <a:p>
            <a:r>
              <a:rPr lang="en-US" dirty="0"/>
              <a:t>Install dependent libraries</a:t>
            </a:r>
          </a:p>
          <a:p>
            <a:pPr lvl="1"/>
            <a:r>
              <a:rPr lang="en-US" dirty="0"/>
              <a:t>For production use, add robust WSGI/ASGI server</a:t>
            </a:r>
          </a:p>
          <a:p>
            <a:r>
              <a:rPr lang="en-US" dirty="0"/>
              <a:t>Deploy a portal instance using </a:t>
            </a:r>
            <a:r>
              <a:rPr lang="en-US" b="0" dirty="0" err="1">
                <a:latin typeface="PT Mono" panose="02060509020205020204" pitchFamily="49" charset="77"/>
              </a:rPr>
              <a:t>cookiecutter</a:t>
            </a:r>
            <a:endParaRPr lang="en-US" b="0" dirty="0">
              <a:latin typeface="PT Mono" panose="02060509020205020204" pitchFamily="49" charset="77"/>
            </a:endParaRPr>
          </a:p>
          <a:p>
            <a:r>
              <a:rPr lang="en-US" dirty="0"/>
              <a:t>Configure settings</a:t>
            </a:r>
          </a:p>
          <a:p>
            <a:r>
              <a:rPr lang="en-US" dirty="0"/>
              <a:t>Run and use!</a:t>
            </a:r>
          </a:p>
          <a:p>
            <a:r>
              <a:rPr lang="en-US" dirty="0"/>
              <a:t>Future: containers</a:t>
            </a:r>
          </a:p>
        </p:txBody>
      </p:sp>
    </p:spTree>
    <p:extLst>
      <p:ext uri="{BB962C8B-B14F-4D97-AF65-F5344CB8AC3E}">
        <p14:creationId xmlns:p14="http://schemas.microsoft.com/office/powerpoint/2010/main" val="1079509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F7B9CC9-84F2-EA46-8025-10F14463F003}"/>
              </a:ext>
            </a:extLst>
          </p:cNvPr>
          <p:cNvSpPr>
            <a:spLocks noGrp="1"/>
          </p:cNvSpPr>
          <p:nvPr>
            <p:ph idx="1"/>
          </p:nvPr>
        </p:nvSpPr>
        <p:spPr>
          <a:xfrm>
            <a:off x="609600" y="1881051"/>
            <a:ext cx="10972800" cy="3649392"/>
          </a:xfrm>
        </p:spPr>
        <p:txBody>
          <a:bodyPr>
            <a:normAutofit/>
          </a:bodyPr>
          <a:lstStyle/>
          <a:p>
            <a:r>
              <a:rPr lang="en-US" sz="6600" b="1" dirty="0"/>
              <a:t>Exporting data via Globus</a:t>
            </a:r>
            <a:r>
              <a:rPr lang="en-US" sz="6600" dirty="0"/>
              <a:t> </a:t>
            </a:r>
            <a:br>
              <a:rPr lang="en-US" sz="6600" dirty="0"/>
            </a:br>
            <a:r>
              <a:rPr lang="en-US" sz="6600" dirty="0"/>
              <a:t>from easy to custom</a:t>
            </a:r>
          </a:p>
        </p:txBody>
      </p:sp>
      <p:grpSp>
        <p:nvGrpSpPr>
          <p:cNvPr id="5" name="Group 4">
            <a:extLst>
              <a:ext uri="{FF2B5EF4-FFF2-40B4-BE49-F238E27FC236}">
                <a16:creationId xmlns:a16="http://schemas.microsoft.com/office/drawing/2014/main" id="{670D6B70-C382-48F5-5372-332DE8B7396D}"/>
              </a:ext>
            </a:extLst>
          </p:cNvPr>
          <p:cNvGrpSpPr/>
          <p:nvPr/>
        </p:nvGrpSpPr>
        <p:grpSpPr>
          <a:xfrm>
            <a:off x="8676035" y="3875314"/>
            <a:ext cx="2351194" cy="2351194"/>
            <a:chOff x="8253984" y="2267712"/>
            <a:chExt cx="3352800" cy="3352800"/>
          </a:xfrm>
        </p:grpSpPr>
        <p:sp>
          <p:nvSpPr>
            <p:cNvPr id="6" name="Oval 5">
              <a:extLst>
                <a:ext uri="{FF2B5EF4-FFF2-40B4-BE49-F238E27FC236}">
                  <a16:creationId xmlns:a16="http://schemas.microsoft.com/office/drawing/2014/main" id="{5C16813B-17EC-56D1-4CF2-692A1F0CEF36}"/>
                </a:ext>
              </a:extLst>
            </p:cNvPr>
            <p:cNvSpPr/>
            <p:nvPr/>
          </p:nvSpPr>
          <p:spPr>
            <a:xfrm>
              <a:off x="8253984" y="2267712"/>
              <a:ext cx="3352800" cy="33528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2">
              <a:extLst>
                <a:ext uri="{FF2B5EF4-FFF2-40B4-BE49-F238E27FC236}">
                  <a16:creationId xmlns:a16="http://schemas.microsoft.com/office/drawing/2014/main" id="{505328D5-A938-A289-D46E-F6F548447915}"/>
                </a:ext>
              </a:extLst>
            </p:cNvPr>
            <p:cNvPicPr>
              <a:picLocks noChangeAspect="1" noChangeArrowheads="1"/>
            </p:cNvPicPr>
            <p:nvPr/>
          </p:nvPicPr>
          <p:blipFill>
            <a:blip r:embed="rId3"/>
            <a:srcRect/>
            <a:stretch/>
          </p:blipFill>
          <p:spPr bwMode="auto">
            <a:xfrm>
              <a:off x="8828787" y="2977969"/>
              <a:ext cx="2203193" cy="22031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58231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E0365-D055-824D-A007-7E9A4E4E3E6F}"/>
              </a:ext>
            </a:extLst>
          </p:cNvPr>
          <p:cNvSpPr>
            <a:spLocks noGrp="1"/>
          </p:cNvSpPr>
          <p:nvPr>
            <p:ph type="title"/>
          </p:nvPr>
        </p:nvSpPr>
        <p:spPr/>
        <p:txBody>
          <a:bodyPr/>
          <a:lstStyle/>
          <a:p>
            <a:r>
              <a:rPr lang="en-US" dirty="0"/>
              <a:t>Where’s the data?</a:t>
            </a:r>
          </a:p>
        </p:txBody>
      </p:sp>
      <p:sp>
        <p:nvSpPr>
          <p:cNvPr id="3" name="Content Placeholder 2">
            <a:extLst>
              <a:ext uri="{FF2B5EF4-FFF2-40B4-BE49-F238E27FC236}">
                <a16:creationId xmlns:a16="http://schemas.microsoft.com/office/drawing/2014/main" id="{7C304BEA-3D3D-E04C-8501-03B6A77A707F}"/>
              </a:ext>
            </a:extLst>
          </p:cNvPr>
          <p:cNvSpPr>
            <a:spLocks noGrp="1"/>
          </p:cNvSpPr>
          <p:nvPr>
            <p:ph idx="1"/>
          </p:nvPr>
        </p:nvSpPr>
        <p:spPr/>
        <p:txBody>
          <a:bodyPr>
            <a:normAutofit/>
          </a:bodyPr>
          <a:lstStyle/>
          <a:p>
            <a:r>
              <a:rPr lang="en-US" dirty="0"/>
              <a:t>Remember – we’re using Globus Connect, so your datasets are in a Globus collection</a:t>
            </a:r>
          </a:p>
          <a:p>
            <a:r>
              <a:rPr lang="en-US" dirty="0"/>
              <a:t>Three options for enabling transfers from your portal:</a:t>
            </a:r>
          </a:p>
          <a:p>
            <a:pPr marL="971550" lvl="1" indent="-514350">
              <a:buFont typeface="+mj-lt"/>
              <a:buAutoNum type="arabicPeriod"/>
            </a:pPr>
            <a:r>
              <a:rPr lang="en-US" dirty="0"/>
              <a:t>Link to the collection in the Globus web app (Easy! But not customizable.)</a:t>
            </a:r>
          </a:p>
          <a:p>
            <a:pPr marL="971550" lvl="1" indent="-514350">
              <a:buFont typeface="+mj-lt"/>
              <a:buAutoNum type="arabicPeriod"/>
            </a:pPr>
            <a:r>
              <a:rPr lang="en-US" dirty="0"/>
              <a:t>Use the Globus Helper Page (Easy! A bit customizable.)</a:t>
            </a:r>
          </a:p>
          <a:p>
            <a:pPr marL="971550" lvl="1" indent="-514350">
              <a:buFont typeface="+mj-lt"/>
              <a:buAutoNum type="arabicPeriod"/>
            </a:pPr>
            <a:r>
              <a:rPr lang="en-US" dirty="0"/>
              <a:t>Use a JavaScript interface (Less easy. Very customizable.)</a:t>
            </a:r>
          </a:p>
          <a:p>
            <a:pPr marL="571500" indent="-514350"/>
            <a:r>
              <a:rPr lang="en-US" dirty="0"/>
              <a:t>Let’s see an example of each…</a:t>
            </a:r>
          </a:p>
        </p:txBody>
      </p:sp>
    </p:spTree>
    <p:extLst>
      <p:ext uri="{BB962C8B-B14F-4D97-AF65-F5344CB8AC3E}">
        <p14:creationId xmlns:p14="http://schemas.microsoft.com/office/powerpoint/2010/main" val="195757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F7B9CC9-84F2-EA46-8025-10F14463F003}"/>
              </a:ext>
            </a:extLst>
          </p:cNvPr>
          <p:cNvSpPr>
            <a:spLocks noGrp="1"/>
          </p:cNvSpPr>
          <p:nvPr>
            <p:ph idx="1"/>
          </p:nvPr>
        </p:nvSpPr>
        <p:spPr>
          <a:xfrm>
            <a:off x="609600" y="1881051"/>
            <a:ext cx="10972800" cy="3649392"/>
          </a:xfrm>
        </p:spPr>
        <p:txBody>
          <a:bodyPr>
            <a:normAutofit/>
          </a:bodyPr>
          <a:lstStyle/>
          <a:p>
            <a:r>
              <a:rPr lang="en-US" sz="6600" b="1" dirty="0"/>
              <a:t>Easy: Link to the </a:t>
            </a:r>
            <a:br>
              <a:rPr lang="en-US" sz="6600" b="1" dirty="0"/>
            </a:br>
            <a:r>
              <a:rPr lang="en-US" sz="6600" b="1" dirty="0"/>
              <a:t>Globus web app</a:t>
            </a:r>
            <a:endParaRPr lang="en-US" sz="6600" dirty="0"/>
          </a:p>
        </p:txBody>
      </p:sp>
      <p:grpSp>
        <p:nvGrpSpPr>
          <p:cNvPr id="5" name="Group 4">
            <a:extLst>
              <a:ext uri="{FF2B5EF4-FFF2-40B4-BE49-F238E27FC236}">
                <a16:creationId xmlns:a16="http://schemas.microsoft.com/office/drawing/2014/main" id="{670D6B70-C382-48F5-5372-332DE8B7396D}"/>
              </a:ext>
            </a:extLst>
          </p:cNvPr>
          <p:cNvGrpSpPr/>
          <p:nvPr/>
        </p:nvGrpSpPr>
        <p:grpSpPr>
          <a:xfrm>
            <a:off x="8676035" y="3875314"/>
            <a:ext cx="2351194" cy="2351194"/>
            <a:chOff x="8253984" y="2267712"/>
            <a:chExt cx="3352800" cy="3352800"/>
          </a:xfrm>
        </p:grpSpPr>
        <p:sp>
          <p:nvSpPr>
            <p:cNvPr id="6" name="Oval 5">
              <a:extLst>
                <a:ext uri="{FF2B5EF4-FFF2-40B4-BE49-F238E27FC236}">
                  <a16:creationId xmlns:a16="http://schemas.microsoft.com/office/drawing/2014/main" id="{5C16813B-17EC-56D1-4CF2-692A1F0CEF36}"/>
                </a:ext>
              </a:extLst>
            </p:cNvPr>
            <p:cNvSpPr/>
            <p:nvPr/>
          </p:nvSpPr>
          <p:spPr>
            <a:xfrm>
              <a:off x="8253984" y="2267712"/>
              <a:ext cx="3352800" cy="33528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2">
              <a:extLst>
                <a:ext uri="{FF2B5EF4-FFF2-40B4-BE49-F238E27FC236}">
                  <a16:creationId xmlns:a16="http://schemas.microsoft.com/office/drawing/2014/main" id="{505328D5-A938-A289-D46E-F6F548447915}"/>
                </a:ext>
              </a:extLst>
            </p:cNvPr>
            <p:cNvPicPr>
              <a:picLocks noChangeAspect="1" noChangeArrowheads="1"/>
            </p:cNvPicPr>
            <p:nvPr/>
          </p:nvPicPr>
          <p:blipFill>
            <a:blip r:embed="rId3"/>
            <a:srcRect/>
            <a:stretch/>
          </p:blipFill>
          <p:spPr bwMode="auto">
            <a:xfrm>
              <a:off x="8828787" y="2977969"/>
              <a:ext cx="2203193" cy="22031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47574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F7B9CC9-84F2-EA46-8025-10F14463F003}"/>
              </a:ext>
            </a:extLst>
          </p:cNvPr>
          <p:cNvSpPr>
            <a:spLocks noGrp="1"/>
          </p:cNvSpPr>
          <p:nvPr>
            <p:ph idx="1"/>
          </p:nvPr>
        </p:nvSpPr>
        <p:spPr>
          <a:xfrm>
            <a:off x="609600" y="1881051"/>
            <a:ext cx="10972800" cy="3649392"/>
          </a:xfrm>
        </p:spPr>
        <p:txBody>
          <a:bodyPr>
            <a:normAutofit/>
          </a:bodyPr>
          <a:lstStyle/>
          <a:p>
            <a:r>
              <a:rPr lang="en-US" sz="6600" b="1" dirty="0"/>
              <a:t>Easy: Select destination with Globus Helper Page </a:t>
            </a:r>
            <a:endParaRPr lang="en-US" sz="6600" dirty="0"/>
          </a:p>
        </p:txBody>
      </p:sp>
      <p:grpSp>
        <p:nvGrpSpPr>
          <p:cNvPr id="5" name="Group 4">
            <a:extLst>
              <a:ext uri="{FF2B5EF4-FFF2-40B4-BE49-F238E27FC236}">
                <a16:creationId xmlns:a16="http://schemas.microsoft.com/office/drawing/2014/main" id="{670D6B70-C382-48F5-5372-332DE8B7396D}"/>
              </a:ext>
            </a:extLst>
          </p:cNvPr>
          <p:cNvGrpSpPr/>
          <p:nvPr/>
        </p:nvGrpSpPr>
        <p:grpSpPr>
          <a:xfrm>
            <a:off x="8676035" y="4196154"/>
            <a:ext cx="2351194" cy="2351194"/>
            <a:chOff x="8253984" y="2267712"/>
            <a:chExt cx="3352800" cy="3352800"/>
          </a:xfrm>
        </p:grpSpPr>
        <p:sp>
          <p:nvSpPr>
            <p:cNvPr id="6" name="Oval 5">
              <a:extLst>
                <a:ext uri="{FF2B5EF4-FFF2-40B4-BE49-F238E27FC236}">
                  <a16:creationId xmlns:a16="http://schemas.microsoft.com/office/drawing/2014/main" id="{5C16813B-17EC-56D1-4CF2-692A1F0CEF36}"/>
                </a:ext>
              </a:extLst>
            </p:cNvPr>
            <p:cNvSpPr/>
            <p:nvPr/>
          </p:nvSpPr>
          <p:spPr>
            <a:xfrm>
              <a:off x="8253984" y="2267712"/>
              <a:ext cx="3352800" cy="33528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2">
              <a:extLst>
                <a:ext uri="{FF2B5EF4-FFF2-40B4-BE49-F238E27FC236}">
                  <a16:creationId xmlns:a16="http://schemas.microsoft.com/office/drawing/2014/main" id="{505328D5-A938-A289-D46E-F6F548447915}"/>
                </a:ext>
              </a:extLst>
            </p:cNvPr>
            <p:cNvPicPr>
              <a:picLocks noChangeAspect="1" noChangeArrowheads="1"/>
            </p:cNvPicPr>
            <p:nvPr/>
          </p:nvPicPr>
          <p:blipFill>
            <a:blip r:embed="rId3"/>
            <a:srcRect/>
            <a:stretch/>
          </p:blipFill>
          <p:spPr bwMode="auto">
            <a:xfrm>
              <a:off x="8828787" y="2977969"/>
              <a:ext cx="2203193" cy="22031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35729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F7B9CC9-84F2-EA46-8025-10F14463F003}"/>
              </a:ext>
            </a:extLst>
          </p:cNvPr>
          <p:cNvSpPr>
            <a:spLocks noGrp="1"/>
          </p:cNvSpPr>
          <p:nvPr>
            <p:ph idx="1"/>
          </p:nvPr>
        </p:nvSpPr>
        <p:spPr>
          <a:xfrm>
            <a:off x="609600" y="1881051"/>
            <a:ext cx="10972800" cy="3649392"/>
          </a:xfrm>
        </p:spPr>
        <p:txBody>
          <a:bodyPr>
            <a:normAutofit/>
          </a:bodyPr>
          <a:lstStyle/>
          <a:p>
            <a:r>
              <a:rPr lang="en-US" sz="6600" b="1" dirty="0"/>
              <a:t>Advanced: Create a custom UI that uses Globus SDK</a:t>
            </a:r>
            <a:endParaRPr lang="en-US" sz="6600" dirty="0"/>
          </a:p>
        </p:txBody>
      </p:sp>
      <p:grpSp>
        <p:nvGrpSpPr>
          <p:cNvPr id="5" name="Group 4">
            <a:extLst>
              <a:ext uri="{FF2B5EF4-FFF2-40B4-BE49-F238E27FC236}">
                <a16:creationId xmlns:a16="http://schemas.microsoft.com/office/drawing/2014/main" id="{670D6B70-C382-48F5-5372-332DE8B7396D}"/>
              </a:ext>
            </a:extLst>
          </p:cNvPr>
          <p:cNvGrpSpPr/>
          <p:nvPr/>
        </p:nvGrpSpPr>
        <p:grpSpPr>
          <a:xfrm>
            <a:off x="8676035" y="4196154"/>
            <a:ext cx="2351194" cy="2351194"/>
            <a:chOff x="8253984" y="2267712"/>
            <a:chExt cx="3352800" cy="3352800"/>
          </a:xfrm>
        </p:grpSpPr>
        <p:sp>
          <p:nvSpPr>
            <p:cNvPr id="6" name="Oval 5">
              <a:extLst>
                <a:ext uri="{FF2B5EF4-FFF2-40B4-BE49-F238E27FC236}">
                  <a16:creationId xmlns:a16="http://schemas.microsoft.com/office/drawing/2014/main" id="{5C16813B-17EC-56D1-4CF2-692A1F0CEF36}"/>
                </a:ext>
              </a:extLst>
            </p:cNvPr>
            <p:cNvSpPr/>
            <p:nvPr/>
          </p:nvSpPr>
          <p:spPr>
            <a:xfrm>
              <a:off x="8253984" y="2267712"/>
              <a:ext cx="3352800" cy="33528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2">
              <a:extLst>
                <a:ext uri="{FF2B5EF4-FFF2-40B4-BE49-F238E27FC236}">
                  <a16:creationId xmlns:a16="http://schemas.microsoft.com/office/drawing/2014/main" id="{505328D5-A938-A289-D46E-F6F548447915}"/>
                </a:ext>
              </a:extLst>
            </p:cNvPr>
            <p:cNvPicPr>
              <a:picLocks noChangeAspect="1" noChangeArrowheads="1"/>
            </p:cNvPicPr>
            <p:nvPr/>
          </p:nvPicPr>
          <p:blipFill>
            <a:blip r:embed="rId3"/>
            <a:srcRect/>
            <a:stretch/>
          </p:blipFill>
          <p:spPr bwMode="auto">
            <a:xfrm>
              <a:off x="8828787" y="2977969"/>
              <a:ext cx="2203193" cy="22031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18341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F7B9CC9-84F2-EA46-8025-10F14463F003}"/>
              </a:ext>
            </a:extLst>
          </p:cNvPr>
          <p:cNvSpPr>
            <a:spLocks noGrp="1"/>
          </p:cNvSpPr>
          <p:nvPr>
            <p:ph idx="1"/>
          </p:nvPr>
        </p:nvSpPr>
        <p:spPr>
          <a:xfrm>
            <a:off x="609600" y="1881051"/>
            <a:ext cx="10972800" cy="3649392"/>
          </a:xfrm>
        </p:spPr>
        <p:txBody>
          <a:bodyPr>
            <a:normAutofit/>
          </a:bodyPr>
          <a:lstStyle/>
          <a:p>
            <a:r>
              <a:rPr lang="en-US" sz="6400" dirty="0"/>
              <a:t>Introduction and Motivation</a:t>
            </a:r>
          </a:p>
        </p:txBody>
      </p:sp>
      <p:grpSp>
        <p:nvGrpSpPr>
          <p:cNvPr id="3" name="Group 2">
            <a:extLst>
              <a:ext uri="{FF2B5EF4-FFF2-40B4-BE49-F238E27FC236}">
                <a16:creationId xmlns:a16="http://schemas.microsoft.com/office/drawing/2014/main" id="{C5C3984E-3CFB-ED51-2CF2-6AB960B5EC3F}"/>
              </a:ext>
            </a:extLst>
          </p:cNvPr>
          <p:cNvGrpSpPr/>
          <p:nvPr/>
        </p:nvGrpSpPr>
        <p:grpSpPr>
          <a:xfrm>
            <a:off x="8676035" y="3875314"/>
            <a:ext cx="2351194" cy="2351194"/>
            <a:chOff x="8253984" y="2267712"/>
            <a:chExt cx="3352800" cy="3352800"/>
          </a:xfrm>
        </p:grpSpPr>
        <p:sp>
          <p:nvSpPr>
            <p:cNvPr id="5" name="Oval 4">
              <a:extLst>
                <a:ext uri="{FF2B5EF4-FFF2-40B4-BE49-F238E27FC236}">
                  <a16:creationId xmlns:a16="http://schemas.microsoft.com/office/drawing/2014/main" id="{CA09E747-892A-C637-2C18-3939FDFD0AE0}"/>
                </a:ext>
              </a:extLst>
            </p:cNvPr>
            <p:cNvSpPr/>
            <p:nvPr/>
          </p:nvSpPr>
          <p:spPr>
            <a:xfrm>
              <a:off x="8253984" y="2267712"/>
              <a:ext cx="3352800" cy="33528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2">
              <a:extLst>
                <a:ext uri="{FF2B5EF4-FFF2-40B4-BE49-F238E27FC236}">
                  <a16:creationId xmlns:a16="http://schemas.microsoft.com/office/drawing/2014/main" id="{30BCDD31-C517-0A42-67B1-F3D6C4342085}"/>
                </a:ext>
              </a:extLst>
            </p:cNvPr>
            <p:cNvPicPr>
              <a:picLocks noChangeAspect="1" noChangeArrowheads="1"/>
            </p:cNvPicPr>
            <p:nvPr/>
          </p:nvPicPr>
          <p:blipFill>
            <a:blip r:embed="rId3"/>
            <a:srcRect/>
            <a:stretch/>
          </p:blipFill>
          <p:spPr bwMode="auto">
            <a:xfrm>
              <a:off x="8828787" y="2977969"/>
              <a:ext cx="2203193" cy="22031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78476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632857" y="1068636"/>
            <a:ext cx="9838944" cy="2915535"/>
          </a:xfrm>
        </p:spPr>
        <p:txBody>
          <a:bodyPr>
            <a:normAutofit/>
          </a:bodyPr>
          <a:lstStyle/>
          <a:p>
            <a:pPr algn="l">
              <a:buNone/>
            </a:pPr>
            <a:r>
              <a:rPr lang="en-US" sz="7200" b="1" dirty="0"/>
              <a:t>Adding a new search index to your portal</a:t>
            </a:r>
          </a:p>
        </p:txBody>
      </p:sp>
      <p:sp>
        <p:nvSpPr>
          <p:cNvPr id="2" name="Slide Number Placeholder 1"/>
          <p:cNvSpPr>
            <a:spLocks noGrp="1"/>
          </p:cNvSpPr>
          <p:nvPr>
            <p:ph type="sldNum" sz="quarter" idx="4"/>
          </p:nvPr>
        </p:nvSpPr>
        <p:spPr/>
        <p:txBody>
          <a:bodyPr/>
          <a:lstStyle/>
          <a:p>
            <a:pPr fontAlgn="auto">
              <a:spcBef>
                <a:spcPts val="0"/>
              </a:spcBef>
              <a:spcAft>
                <a:spcPts val="0"/>
              </a:spcAft>
            </a:pPr>
            <a:fld id="{F9A62DDD-3F5F-554E-8F55-F59D7AC7F5D2}" type="slidenum">
              <a:rPr lang="en-US" smtClean="0"/>
              <a:pPr fontAlgn="auto">
                <a:spcBef>
                  <a:spcPts val="0"/>
                </a:spcBef>
                <a:spcAft>
                  <a:spcPts val="0"/>
                </a:spcAft>
              </a:pPr>
              <a:t>40</a:t>
            </a:fld>
            <a:endParaRPr lang="en-US" dirty="0"/>
          </a:p>
        </p:txBody>
      </p:sp>
      <p:grpSp>
        <p:nvGrpSpPr>
          <p:cNvPr id="6" name="Group 5">
            <a:extLst>
              <a:ext uri="{FF2B5EF4-FFF2-40B4-BE49-F238E27FC236}">
                <a16:creationId xmlns:a16="http://schemas.microsoft.com/office/drawing/2014/main" id="{FBC80B2E-1176-5A4F-A314-892702972DD4}"/>
              </a:ext>
            </a:extLst>
          </p:cNvPr>
          <p:cNvGrpSpPr/>
          <p:nvPr/>
        </p:nvGrpSpPr>
        <p:grpSpPr>
          <a:xfrm>
            <a:off x="8941260" y="3584834"/>
            <a:ext cx="2387322" cy="2333845"/>
            <a:chOff x="8253984" y="2267712"/>
            <a:chExt cx="3352800" cy="3352800"/>
          </a:xfrm>
        </p:grpSpPr>
        <p:sp>
          <p:nvSpPr>
            <p:cNvPr id="7" name="Oval 6">
              <a:extLst>
                <a:ext uri="{FF2B5EF4-FFF2-40B4-BE49-F238E27FC236}">
                  <a16:creationId xmlns:a16="http://schemas.microsoft.com/office/drawing/2014/main" id="{ED8AAA04-B9F8-D14A-A6DC-DC94B10DBED8}"/>
                </a:ext>
              </a:extLst>
            </p:cNvPr>
            <p:cNvSpPr/>
            <p:nvPr/>
          </p:nvSpPr>
          <p:spPr>
            <a:xfrm>
              <a:off x="8253984" y="2267712"/>
              <a:ext cx="3352800" cy="33528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2" descr="Hands On Icon #53766 - Free Icons Library">
              <a:extLst>
                <a:ext uri="{FF2B5EF4-FFF2-40B4-BE49-F238E27FC236}">
                  <a16:creationId xmlns:a16="http://schemas.microsoft.com/office/drawing/2014/main" id="{AE049B16-9568-EB46-8C2E-4AF80FF2665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526938" y="2462784"/>
              <a:ext cx="2892236" cy="28922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3041329"/>
      </p:ext>
    </p:extLst>
  </p:cSld>
  <p:clrMapOvr>
    <a:masterClrMapping/>
  </p:clrMapOvr>
  <p:transition advClick="0" advTm="5000">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F7B9CC9-84F2-EA46-8025-10F14463F003}"/>
              </a:ext>
            </a:extLst>
          </p:cNvPr>
          <p:cNvSpPr>
            <a:spLocks noGrp="1"/>
          </p:cNvSpPr>
          <p:nvPr>
            <p:ph idx="1"/>
          </p:nvPr>
        </p:nvSpPr>
        <p:spPr>
          <a:xfrm>
            <a:off x="609600" y="1881051"/>
            <a:ext cx="10972800" cy="3649392"/>
          </a:xfrm>
        </p:spPr>
        <p:txBody>
          <a:bodyPr>
            <a:normAutofit/>
          </a:bodyPr>
          <a:lstStyle/>
          <a:p>
            <a:r>
              <a:rPr lang="en-US" sz="6600" b="1" dirty="0"/>
              <a:t>Other Customizations with Django Globus Portal</a:t>
            </a:r>
            <a:endParaRPr lang="en-US" sz="6600" dirty="0"/>
          </a:p>
        </p:txBody>
      </p:sp>
      <p:grpSp>
        <p:nvGrpSpPr>
          <p:cNvPr id="5" name="Group 4">
            <a:extLst>
              <a:ext uri="{FF2B5EF4-FFF2-40B4-BE49-F238E27FC236}">
                <a16:creationId xmlns:a16="http://schemas.microsoft.com/office/drawing/2014/main" id="{670D6B70-C382-48F5-5372-332DE8B7396D}"/>
              </a:ext>
            </a:extLst>
          </p:cNvPr>
          <p:cNvGrpSpPr/>
          <p:nvPr/>
        </p:nvGrpSpPr>
        <p:grpSpPr>
          <a:xfrm>
            <a:off x="8676035" y="3875314"/>
            <a:ext cx="2351194" cy="2351194"/>
            <a:chOff x="8253984" y="2267712"/>
            <a:chExt cx="3352800" cy="3352800"/>
          </a:xfrm>
        </p:grpSpPr>
        <p:sp>
          <p:nvSpPr>
            <p:cNvPr id="6" name="Oval 5">
              <a:extLst>
                <a:ext uri="{FF2B5EF4-FFF2-40B4-BE49-F238E27FC236}">
                  <a16:creationId xmlns:a16="http://schemas.microsoft.com/office/drawing/2014/main" id="{5C16813B-17EC-56D1-4CF2-692A1F0CEF36}"/>
                </a:ext>
              </a:extLst>
            </p:cNvPr>
            <p:cNvSpPr/>
            <p:nvPr/>
          </p:nvSpPr>
          <p:spPr>
            <a:xfrm>
              <a:off x="8253984" y="2267712"/>
              <a:ext cx="3352800" cy="33528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2">
              <a:extLst>
                <a:ext uri="{FF2B5EF4-FFF2-40B4-BE49-F238E27FC236}">
                  <a16:creationId xmlns:a16="http://schemas.microsoft.com/office/drawing/2014/main" id="{505328D5-A938-A289-D46E-F6F548447915}"/>
                </a:ext>
              </a:extLst>
            </p:cNvPr>
            <p:cNvPicPr>
              <a:picLocks noChangeAspect="1" noChangeArrowheads="1"/>
            </p:cNvPicPr>
            <p:nvPr/>
          </p:nvPicPr>
          <p:blipFill>
            <a:blip r:embed="rId3"/>
            <a:srcRect/>
            <a:stretch/>
          </p:blipFill>
          <p:spPr bwMode="auto">
            <a:xfrm>
              <a:off x="8828787" y="2977969"/>
              <a:ext cx="2203193" cy="22031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10418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F7B9CC9-84F2-EA46-8025-10F14463F003}"/>
              </a:ext>
            </a:extLst>
          </p:cNvPr>
          <p:cNvSpPr>
            <a:spLocks noGrp="1"/>
          </p:cNvSpPr>
          <p:nvPr>
            <p:ph idx="1"/>
          </p:nvPr>
        </p:nvSpPr>
        <p:spPr>
          <a:xfrm>
            <a:off x="609600" y="1881051"/>
            <a:ext cx="10972800" cy="3649392"/>
          </a:xfrm>
        </p:spPr>
        <p:txBody>
          <a:bodyPr>
            <a:normAutofit/>
          </a:bodyPr>
          <a:lstStyle/>
          <a:p>
            <a:r>
              <a:rPr lang="en-US" sz="6600" b="1" dirty="0"/>
              <a:t>Add image previews </a:t>
            </a:r>
            <a:br>
              <a:rPr lang="en-US" sz="6600" b="1" dirty="0"/>
            </a:br>
            <a:r>
              <a:rPr lang="en-US" sz="6600" b="1" dirty="0"/>
              <a:t>to search results</a:t>
            </a:r>
            <a:endParaRPr lang="en-US" sz="6600" dirty="0"/>
          </a:p>
        </p:txBody>
      </p:sp>
      <p:grpSp>
        <p:nvGrpSpPr>
          <p:cNvPr id="5" name="Group 4">
            <a:extLst>
              <a:ext uri="{FF2B5EF4-FFF2-40B4-BE49-F238E27FC236}">
                <a16:creationId xmlns:a16="http://schemas.microsoft.com/office/drawing/2014/main" id="{670D6B70-C382-48F5-5372-332DE8B7396D}"/>
              </a:ext>
            </a:extLst>
          </p:cNvPr>
          <p:cNvGrpSpPr/>
          <p:nvPr/>
        </p:nvGrpSpPr>
        <p:grpSpPr>
          <a:xfrm>
            <a:off x="8676035" y="3875314"/>
            <a:ext cx="2351194" cy="2351194"/>
            <a:chOff x="8253984" y="2267712"/>
            <a:chExt cx="3352800" cy="3352800"/>
          </a:xfrm>
        </p:grpSpPr>
        <p:sp>
          <p:nvSpPr>
            <p:cNvPr id="6" name="Oval 5">
              <a:extLst>
                <a:ext uri="{FF2B5EF4-FFF2-40B4-BE49-F238E27FC236}">
                  <a16:creationId xmlns:a16="http://schemas.microsoft.com/office/drawing/2014/main" id="{5C16813B-17EC-56D1-4CF2-692A1F0CEF36}"/>
                </a:ext>
              </a:extLst>
            </p:cNvPr>
            <p:cNvSpPr/>
            <p:nvPr/>
          </p:nvSpPr>
          <p:spPr>
            <a:xfrm>
              <a:off x="8253984" y="2267712"/>
              <a:ext cx="3352800" cy="33528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2">
              <a:extLst>
                <a:ext uri="{FF2B5EF4-FFF2-40B4-BE49-F238E27FC236}">
                  <a16:creationId xmlns:a16="http://schemas.microsoft.com/office/drawing/2014/main" id="{505328D5-A938-A289-D46E-F6F548447915}"/>
                </a:ext>
              </a:extLst>
            </p:cNvPr>
            <p:cNvPicPr>
              <a:picLocks noChangeAspect="1" noChangeArrowheads="1"/>
            </p:cNvPicPr>
            <p:nvPr/>
          </p:nvPicPr>
          <p:blipFill>
            <a:blip r:embed="rId3"/>
            <a:srcRect/>
            <a:stretch/>
          </p:blipFill>
          <p:spPr bwMode="auto">
            <a:xfrm>
              <a:off x="8828787" y="2977969"/>
              <a:ext cx="2203193" cy="22031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5701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F7B9CC9-84F2-EA46-8025-10F14463F003}"/>
              </a:ext>
            </a:extLst>
          </p:cNvPr>
          <p:cNvSpPr>
            <a:spLocks noGrp="1"/>
          </p:cNvSpPr>
          <p:nvPr>
            <p:ph idx="1"/>
          </p:nvPr>
        </p:nvSpPr>
        <p:spPr>
          <a:xfrm>
            <a:off x="609600" y="1881051"/>
            <a:ext cx="10972800" cy="3649392"/>
          </a:xfrm>
        </p:spPr>
        <p:txBody>
          <a:bodyPr>
            <a:normAutofit/>
          </a:bodyPr>
          <a:lstStyle/>
          <a:p>
            <a:r>
              <a:rPr lang="en-US" sz="6600" b="1" dirty="0"/>
              <a:t>Use sliders </a:t>
            </a:r>
            <a:br>
              <a:rPr lang="en-US" sz="6600" b="1" dirty="0"/>
            </a:br>
            <a:r>
              <a:rPr lang="en-US" sz="6600" b="1" dirty="0"/>
              <a:t>for search facets</a:t>
            </a:r>
            <a:endParaRPr lang="en-US" sz="6600" dirty="0"/>
          </a:p>
        </p:txBody>
      </p:sp>
      <p:grpSp>
        <p:nvGrpSpPr>
          <p:cNvPr id="5" name="Group 4">
            <a:extLst>
              <a:ext uri="{FF2B5EF4-FFF2-40B4-BE49-F238E27FC236}">
                <a16:creationId xmlns:a16="http://schemas.microsoft.com/office/drawing/2014/main" id="{670D6B70-C382-48F5-5372-332DE8B7396D}"/>
              </a:ext>
            </a:extLst>
          </p:cNvPr>
          <p:cNvGrpSpPr/>
          <p:nvPr/>
        </p:nvGrpSpPr>
        <p:grpSpPr>
          <a:xfrm>
            <a:off x="8676035" y="3875314"/>
            <a:ext cx="2351194" cy="2351194"/>
            <a:chOff x="8253984" y="2267712"/>
            <a:chExt cx="3352800" cy="3352800"/>
          </a:xfrm>
        </p:grpSpPr>
        <p:sp>
          <p:nvSpPr>
            <p:cNvPr id="6" name="Oval 5">
              <a:extLst>
                <a:ext uri="{FF2B5EF4-FFF2-40B4-BE49-F238E27FC236}">
                  <a16:creationId xmlns:a16="http://schemas.microsoft.com/office/drawing/2014/main" id="{5C16813B-17EC-56D1-4CF2-692A1F0CEF36}"/>
                </a:ext>
              </a:extLst>
            </p:cNvPr>
            <p:cNvSpPr/>
            <p:nvPr/>
          </p:nvSpPr>
          <p:spPr>
            <a:xfrm>
              <a:off x="8253984" y="2267712"/>
              <a:ext cx="3352800" cy="33528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2">
              <a:extLst>
                <a:ext uri="{FF2B5EF4-FFF2-40B4-BE49-F238E27FC236}">
                  <a16:creationId xmlns:a16="http://schemas.microsoft.com/office/drawing/2014/main" id="{505328D5-A938-A289-D46E-F6F548447915}"/>
                </a:ext>
              </a:extLst>
            </p:cNvPr>
            <p:cNvPicPr>
              <a:picLocks noChangeAspect="1" noChangeArrowheads="1"/>
            </p:cNvPicPr>
            <p:nvPr/>
          </p:nvPicPr>
          <p:blipFill>
            <a:blip r:embed="rId3"/>
            <a:srcRect/>
            <a:stretch/>
          </p:blipFill>
          <p:spPr bwMode="auto">
            <a:xfrm>
              <a:off x="8828787" y="2977969"/>
              <a:ext cx="2203193" cy="22031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7784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8" y="994230"/>
            <a:ext cx="11173967" cy="4840514"/>
          </a:xfrm>
        </p:spPr>
        <p:txBody>
          <a:bodyPr>
            <a:noAutofit/>
          </a:bodyPr>
          <a:lstStyle/>
          <a:p>
            <a:pPr algn="ctr"/>
            <a:r>
              <a:rPr lang="en-US" sz="6000" dirty="0" err="1">
                <a:latin typeface="Arial" panose="020B0604020202020204" pitchFamily="34" charset="0"/>
                <a:cs typeface="Arial" panose="020B0604020202020204" pitchFamily="34" charset="0"/>
              </a:rPr>
              <a:t>bit.ly</a:t>
            </a:r>
            <a:r>
              <a:rPr lang="en-US" sz="6000" dirty="0">
                <a:latin typeface="Arial" panose="020B0604020202020204" pitchFamily="34" charset="0"/>
                <a:cs typeface="Arial" panose="020B0604020202020204" pitchFamily="34" charset="0"/>
              </a:rPr>
              <a:t>/</a:t>
            </a:r>
            <a:r>
              <a:rPr lang="en-US" sz="6000" b="1" dirty="0">
                <a:solidFill>
                  <a:schemeClr val="bg1"/>
                </a:solidFill>
                <a:latin typeface="Arial" panose="020B0604020202020204" pitchFamily="34" charset="0"/>
                <a:cs typeface="Arial" panose="020B0604020202020204" pitchFamily="34" charset="0"/>
              </a:rPr>
              <a:t>minisgci-2022</a:t>
            </a:r>
            <a:br>
              <a:rPr lang="en-US" sz="6000" b="1" dirty="0">
                <a:solidFill>
                  <a:schemeClr val="bg1"/>
                </a:solidFill>
                <a:latin typeface="Arial" panose="020B0604020202020204" pitchFamily="34" charset="0"/>
                <a:cs typeface="Arial" panose="020B0604020202020204" pitchFamily="34" charset="0"/>
              </a:rPr>
            </a:br>
            <a:br>
              <a:rPr lang="en-US" sz="2400" b="1" dirty="0">
                <a:solidFill>
                  <a:schemeClr val="bg1"/>
                </a:solidFill>
                <a:latin typeface="Arial" panose="020B0604020202020204" pitchFamily="34" charset="0"/>
                <a:cs typeface="Arial" panose="020B0604020202020204" pitchFamily="34" charset="0"/>
              </a:rPr>
            </a:br>
            <a:r>
              <a:rPr lang="en-US" sz="6000" b="1" dirty="0">
                <a:solidFill>
                  <a:schemeClr val="bg1"/>
                </a:solidFill>
                <a:latin typeface="Arial" panose="020B0604020202020204" pitchFamily="34" charset="0"/>
                <a:cs typeface="Arial" panose="020B0604020202020204" pitchFamily="34" charset="0"/>
              </a:rPr>
              <a:t>docs</a:t>
            </a:r>
            <a:r>
              <a:rPr lang="en-US" sz="6000" dirty="0">
                <a:latin typeface="Arial" panose="020B0604020202020204" pitchFamily="34" charset="0"/>
                <a:cs typeface="Arial" panose="020B0604020202020204" pitchFamily="34" charset="0"/>
              </a:rPr>
              <a:t>.globus.org</a:t>
            </a:r>
            <a:br>
              <a:rPr lang="en-US" sz="6000" dirty="0">
                <a:latin typeface="Arial" panose="020B0604020202020204" pitchFamily="34" charset="0"/>
                <a:cs typeface="Arial" panose="020B0604020202020204" pitchFamily="34" charset="0"/>
              </a:rPr>
            </a:br>
            <a:r>
              <a:rPr lang="en-US" sz="6000" dirty="0">
                <a:latin typeface="Arial" panose="020B0604020202020204" pitchFamily="34" charset="0"/>
                <a:cs typeface="Arial" panose="020B0604020202020204" pitchFamily="34" charset="0"/>
              </a:rPr>
              <a:t>github.com/</a:t>
            </a:r>
            <a:r>
              <a:rPr lang="en-US" sz="6000" b="1" dirty="0">
                <a:solidFill>
                  <a:schemeClr val="bg1"/>
                </a:solidFill>
                <a:latin typeface="Arial" panose="020B0604020202020204" pitchFamily="34" charset="0"/>
                <a:cs typeface="Arial" panose="020B0604020202020204" pitchFamily="34" charset="0"/>
              </a:rPr>
              <a:t>globus</a:t>
            </a:r>
            <a:br>
              <a:rPr lang="en-US" sz="6000" dirty="0">
                <a:latin typeface="Arial" panose="020B0604020202020204" pitchFamily="34" charset="0"/>
                <a:cs typeface="Arial" panose="020B0604020202020204" pitchFamily="34" charset="0"/>
              </a:rPr>
            </a:br>
            <a:r>
              <a:rPr lang="en-US" sz="6000" b="1" dirty="0">
                <a:solidFill>
                  <a:schemeClr val="bg1"/>
                </a:solidFill>
                <a:latin typeface="Arial" panose="020B0604020202020204" pitchFamily="34" charset="0"/>
                <a:cs typeface="Arial" panose="020B0604020202020204" pitchFamily="34" charset="0"/>
              </a:rPr>
              <a:t>outreach</a:t>
            </a:r>
            <a:r>
              <a:rPr lang="en-US" sz="6000" dirty="0">
                <a:latin typeface="Arial" panose="020B0604020202020204" pitchFamily="34" charset="0"/>
                <a:cs typeface="Arial" panose="020B0604020202020204" pitchFamily="34" charset="0"/>
              </a:rPr>
              <a:t>@globus.org</a:t>
            </a:r>
            <a:br>
              <a:rPr lang="en-US" sz="6000" dirty="0">
                <a:latin typeface="Arial" panose="020B0604020202020204" pitchFamily="34" charset="0"/>
                <a:cs typeface="Arial" panose="020B0604020202020204" pitchFamily="34" charset="0"/>
              </a:rPr>
            </a:br>
            <a:r>
              <a:rPr lang="en-US" sz="6000" b="1" dirty="0">
                <a:solidFill>
                  <a:schemeClr val="bg1"/>
                </a:solidFill>
                <a:latin typeface="Arial" panose="020B0604020202020204" pitchFamily="34" charset="0"/>
                <a:cs typeface="Arial" panose="020B0604020202020204" pitchFamily="34" charset="0"/>
              </a:rPr>
              <a:t>support</a:t>
            </a:r>
            <a:r>
              <a:rPr lang="en-US" sz="6000" dirty="0">
                <a:latin typeface="Arial" panose="020B0604020202020204" pitchFamily="34" charset="0"/>
                <a:cs typeface="Arial" panose="020B0604020202020204" pitchFamily="34" charset="0"/>
              </a:rPr>
              <a:t>@globus.org</a:t>
            </a:r>
            <a:endParaRPr lang="en-US" sz="7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2415522"/>
      </p:ext>
    </p:extLst>
  </p:cSld>
  <p:clrMapOvr>
    <a:masterClrMapping/>
  </p:clrMapOvr>
  <p:transition advClick="0" advTm="5000">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3" name="Picture 2">
            <a:extLst>
              <a:ext uri="{FF2B5EF4-FFF2-40B4-BE49-F238E27FC236}">
                <a16:creationId xmlns:a16="http://schemas.microsoft.com/office/drawing/2014/main" id="{884A907C-D8E2-FB45-BCF0-640E66F3009A}"/>
              </a:ext>
            </a:extLst>
          </p:cNvPr>
          <p:cNvPicPr>
            <a:picLocks noChangeAspect="1"/>
          </p:cNvPicPr>
          <p:nvPr/>
        </p:nvPicPr>
        <p:blipFill>
          <a:blip r:embed="rId3">
            <a:alphaModFix/>
          </a:blip>
          <a:stretch>
            <a:fillRect/>
          </a:stretch>
        </p:blipFill>
        <p:spPr>
          <a:xfrm>
            <a:off x="7116976" y="5006529"/>
            <a:ext cx="4712528" cy="1421820"/>
          </a:xfrm>
          <a:prstGeom prst="rect">
            <a:avLst/>
          </a:prstGeom>
          <a:noFill/>
          <a:ln w="38100" cap="flat" cmpd="sng">
            <a:solidFill>
              <a:schemeClr val="accent1"/>
            </a:solidFill>
            <a:prstDash val="solid"/>
            <a:round/>
            <a:headEnd type="none" w="sm" len="sm"/>
            <a:tailEnd type="none" w="sm" len="sm"/>
          </a:ln>
        </p:spPr>
      </p:pic>
      <p:sp>
        <p:nvSpPr>
          <p:cNvPr id="495" name="Google Shape;495;p69"/>
          <p:cNvSpPr txBox="1">
            <a:spLocks noGrp="1"/>
          </p:cNvSpPr>
          <p:nvPr>
            <p:ph type="title"/>
          </p:nvPr>
        </p:nvSpPr>
        <p:spPr>
          <a:xfrm>
            <a:off x="1215483" y="0"/>
            <a:ext cx="10976400" cy="1143200"/>
          </a:xfrm>
          <a:prstGeom prst="rect">
            <a:avLst/>
          </a:prstGeom>
        </p:spPr>
        <p:txBody>
          <a:bodyPr spcFirstLastPara="1" vert="horz" wrap="square" lIns="91433" tIns="45700" rIns="91433" bIns="45700" rtlCol="0" anchor="ctr" anchorCtr="0">
            <a:noAutofit/>
          </a:bodyPr>
          <a:lstStyle/>
          <a:p>
            <a:pPr>
              <a:spcBef>
                <a:spcPts val="0"/>
              </a:spcBef>
            </a:pPr>
            <a:r>
              <a:rPr lang="en" dirty="0">
                <a:latin typeface="Arial" panose="020B0604020202020204" pitchFamily="34" charset="0"/>
                <a:cs typeface="Arial" panose="020B0604020202020204" pitchFamily="34" charset="0"/>
              </a:rPr>
              <a:t>What’s the common theme?</a:t>
            </a:r>
            <a:endParaRPr dirty="0">
              <a:latin typeface="Arial" panose="020B0604020202020204" pitchFamily="34" charset="0"/>
              <a:cs typeface="Arial" panose="020B0604020202020204" pitchFamily="34" charset="0"/>
            </a:endParaRPr>
          </a:p>
        </p:txBody>
      </p:sp>
      <p:pic>
        <p:nvPicPr>
          <p:cNvPr id="499" name="Google Shape;499;p69"/>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302777" y="4826736"/>
            <a:ext cx="3592145" cy="1705367"/>
          </a:xfrm>
          <a:prstGeom prst="rect">
            <a:avLst/>
          </a:prstGeom>
          <a:noFill/>
          <a:ln w="38100" cap="flat" cmpd="sng">
            <a:solidFill>
              <a:schemeClr val="accent1"/>
            </a:solidFill>
            <a:prstDash val="solid"/>
            <a:round/>
            <a:headEnd type="none" w="sm" len="sm"/>
            <a:tailEnd type="none" w="sm" len="sm"/>
          </a:ln>
        </p:spPr>
      </p:pic>
      <p:pic>
        <p:nvPicPr>
          <p:cNvPr id="2" name="Picture 1">
            <a:extLst>
              <a:ext uri="{FF2B5EF4-FFF2-40B4-BE49-F238E27FC236}">
                <a16:creationId xmlns:a16="http://schemas.microsoft.com/office/drawing/2014/main" id="{DCC8AD59-6802-5F49-B14E-07A61B1C586C}"/>
              </a:ext>
            </a:extLst>
          </p:cNvPr>
          <p:cNvPicPr>
            <a:picLocks noChangeAspect="1"/>
          </p:cNvPicPr>
          <p:nvPr/>
        </p:nvPicPr>
        <p:blipFill rotWithShape="1">
          <a:blip r:embed="rId5" cstate="screen">
            <a:alphaModFix/>
            <a:extLst>
              <a:ext uri="{28A0092B-C50C-407E-A947-70E740481C1C}">
                <a14:useLocalDpi xmlns:a14="http://schemas.microsoft.com/office/drawing/2010/main"/>
              </a:ext>
            </a:extLst>
          </a:blip>
          <a:srcRect/>
          <a:stretch/>
        </p:blipFill>
        <p:spPr>
          <a:xfrm>
            <a:off x="4712816" y="5260303"/>
            <a:ext cx="4286244" cy="769095"/>
          </a:xfrm>
          <a:prstGeom prst="rect">
            <a:avLst/>
          </a:prstGeom>
          <a:noFill/>
          <a:ln w="38100" cap="flat" cmpd="sng">
            <a:solidFill>
              <a:schemeClr val="accent1"/>
            </a:solidFill>
            <a:prstDash val="solid"/>
            <a:round/>
            <a:headEnd type="none" w="sm" len="sm"/>
            <a:tailEnd type="none" w="sm" len="sm"/>
          </a:ln>
        </p:spPr>
      </p:pic>
      <p:pic>
        <p:nvPicPr>
          <p:cNvPr id="498" name="Google Shape;498;p69"/>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134983" y="1576767"/>
            <a:ext cx="3922033" cy="1402067"/>
          </a:xfrm>
          <a:prstGeom prst="rect">
            <a:avLst/>
          </a:prstGeom>
          <a:noFill/>
          <a:ln w="38100" cap="flat" cmpd="sng">
            <a:solidFill>
              <a:schemeClr val="accent1"/>
            </a:solidFill>
            <a:prstDash val="solid"/>
            <a:round/>
            <a:headEnd type="none" w="sm" len="sm"/>
            <a:tailEnd type="none" w="sm" len="sm"/>
          </a:ln>
        </p:spPr>
      </p:pic>
      <p:pic>
        <p:nvPicPr>
          <p:cNvPr id="501" name="Google Shape;501;p69"/>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6665631" y="3335644"/>
            <a:ext cx="4869487" cy="1402067"/>
          </a:xfrm>
          <a:prstGeom prst="rect">
            <a:avLst/>
          </a:prstGeom>
          <a:noFill/>
          <a:ln w="38100" cap="flat" cmpd="sng">
            <a:solidFill>
              <a:schemeClr val="accent1"/>
            </a:solidFill>
            <a:prstDash val="solid"/>
            <a:round/>
            <a:headEnd type="none" w="sm" len="sm"/>
            <a:tailEnd type="none" w="sm" len="sm"/>
          </a:ln>
        </p:spPr>
      </p:pic>
      <p:sp>
        <p:nvSpPr>
          <p:cNvPr id="8" name="Slide Number Placeholder 3">
            <a:extLst>
              <a:ext uri="{FF2B5EF4-FFF2-40B4-BE49-F238E27FC236}">
                <a16:creationId xmlns:a16="http://schemas.microsoft.com/office/drawing/2014/main" id="{581DA36F-7EBE-664E-BD76-7BD722BC2112}"/>
              </a:ext>
            </a:extLst>
          </p:cNvPr>
          <p:cNvSpPr>
            <a:spLocks noGrp="1"/>
          </p:cNvSpPr>
          <p:nvPr>
            <p:ph type="sldNum" sz="quarter" idx="12"/>
          </p:nvPr>
        </p:nvSpPr>
        <p:spPr>
          <a:xfrm>
            <a:off x="11535118" y="6506406"/>
            <a:ext cx="588773" cy="269297"/>
          </a:xfrm>
        </p:spPr>
        <p:txBody>
          <a:bodyPr/>
          <a:lstStyle/>
          <a:p>
            <a:fld id="{F9A62DDD-3F5F-554E-8F55-F59D7AC7F5D2}" type="slidenum">
              <a:rPr lang="en-US" smtClean="0"/>
              <a:pPr/>
              <a:t>5</a:t>
            </a:fld>
            <a:endParaRPr lang="en-US" dirty="0"/>
          </a:p>
        </p:txBody>
      </p:sp>
      <p:pic>
        <p:nvPicPr>
          <p:cNvPr id="1026" name="Picture 2" descr="CloudSat - Home">
            <a:extLst>
              <a:ext uri="{FF2B5EF4-FFF2-40B4-BE49-F238E27FC236}">
                <a16:creationId xmlns:a16="http://schemas.microsoft.com/office/drawing/2014/main" id="{9F7729DC-1463-F84E-BC98-C5842406078F}"/>
              </a:ext>
            </a:extLst>
          </p:cNvPr>
          <p:cNvPicPr>
            <a:picLocks noChangeAspect="1" noChangeArrowheads="1"/>
          </p:cNvPicPr>
          <p:nvPr/>
        </p:nvPicPr>
        <p:blipFill>
          <a:blip r:embed="rId8">
            <a:alphaModFix/>
            <a:extLst>
              <a:ext uri="{28A0092B-C50C-407E-A947-70E740481C1C}">
                <a14:useLocalDpi xmlns:a14="http://schemas.microsoft.com/office/drawing/2010/main"/>
              </a:ext>
            </a:extLst>
          </a:blip>
          <a:srcRect/>
          <a:stretch>
            <a:fillRect/>
          </a:stretch>
        </p:blipFill>
        <p:spPr bwMode="auto">
          <a:xfrm>
            <a:off x="1137770" y="3306070"/>
            <a:ext cx="5128039" cy="1242086"/>
          </a:xfrm>
          <a:prstGeom prst="rect">
            <a:avLst/>
          </a:prstGeom>
          <a:noFill/>
          <a:ln w="38100" cap="flat" cmpd="sng">
            <a:solidFill>
              <a:schemeClr val="accent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054" name="Picture 6" descr="NY Genome Center (@nygenome) | Twitter">
            <a:extLst>
              <a:ext uri="{FF2B5EF4-FFF2-40B4-BE49-F238E27FC236}">
                <a16:creationId xmlns:a16="http://schemas.microsoft.com/office/drawing/2014/main" id="{C45FB8D8-E807-9743-A5DA-D1C68651374C}"/>
              </a:ext>
            </a:extLst>
          </p:cNvPr>
          <p:cNvPicPr>
            <a:picLocks noChangeAspect="1" noChangeArrowheads="1"/>
          </p:cNvPicPr>
          <p:nvPr/>
        </p:nvPicPr>
        <p:blipFill rotWithShape="1">
          <a:blip r:embed="rId9" cstate="screen">
            <a:alphaModFix/>
            <a:extLst>
              <a:ext uri="{28A0092B-C50C-407E-A947-70E740481C1C}">
                <a14:useLocalDpi xmlns:a14="http://schemas.microsoft.com/office/drawing/2010/main"/>
              </a:ext>
            </a:extLst>
          </a:blip>
          <a:srcRect/>
          <a:stretch/>
        </p:blipFill>
        <p:spPr bwMode="auto">
          <a:xfrm>
            <a:off x="756993" y="1526809"/>
            <a:ext cx="2843305" cy="2156456"/>
          </a:xfrm>
          <a:prstGeom prst="rect">
            <a:avLst/>
          </a:prstGeom>
          <a:noFill/>
          <a:ln w="38100" cap="flat" cmpd="sng">
            <a:solidFill>
              <a:schemeClr val="accent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pic>
      <p:pic>
        <p:nvPicPr>
          <p:cNvPr id="11" name="Google Shape;450;p51">
            <a:extLst>
              <a:ext uri="{FF2B5EF4-FFF2-40B4-BE49-F238E27FC236}">
                <a16:creationId xmlns:a16="http://schemas.microsoft.com/office/drawing/2014/main" id="{925931A7-C172-304A-A8DE-499ACC903D37}"/>
              </a:ext>
            </a:extLst>
          </p:cNvPr>
          <p:cNvPicPr preferRelativeResize="0"/>
          <p:nvPr/>
        </p:nvPicPr>
        <p:blipFill>
          <a:blip r:embed="rId10" cstate="screen">
            <a:extLst>
              <a:ext uri="{28A0092B-C50C-407E-A947-70E740481C1C}">
                <a14:useLocalDpi xmlns:a14="http://schemas.microsoft.com/office/drawing/2010/main"/>
              </a:ext>
            </a:extLst>
          </a:blip>
          <a:stretch>
            <a:fillRect/>
          </a:stretch>
        </p:blipFill>
        <p:spPr>
          <a:xfrm>
            <a:off x="8509431" y="1063550"/>
            <a:ext cx="3501613" cy="2826096"/>
          </a:xfrm>
          <a:prstGeom prst="rect">
            <a:avLst/>
          </a:prstGeom>
          <a:noFill/>
          <a:ln w="38100" cmpd="sng">
            <a:solidFill>
              <a:schemeClr val="tx2">
                <a:lumMod val="60000"/>
                <a:lumOff val="40000"/>
              </a:schemeClr>
            </a:solidFill>
          </a:ln>
        </p:spPr>
      </p:pic>
    </p:spTree>
    <p:extLst>
      <p:ext uri="{BB962C8B-B14F-4D97-AF65-F5344CB8AC3E}">
        <p14:creationId xmlns:p14="http://schemas.microsoft.com/office/powerpoint/2010/main" val="565716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3" name="Title 2">
            <a:extLst>
              <a:ext uri="{FF2B5EF4-FFF2-40B4-BE49-F238E27FC236}">
                <a16:creationId xmlns:a16="http://schemas.microsoft.com/office/drawing/2014/main" id="{D333C4E7-C053-B543-86C4-E14D4115F777}"/>
              </a:ext>
            </a:extLst>
          </p:cNvPr>
          <p:cNvSpPr>
            <a:spLocks noGrp="1"/>
          </p:cNvSpPr>
          <p:nvPr>
            <p:ph type="title"/>
          </p:nvPr>
        </p:nvSpPr>
        <p:spPr>
          <a:xfrm>
            <a:off x="1215483" y="0"/>
            <a:ext cx="10976517" cy="1143000"/>
          </a:xfrm>
        </p:spPr>
        <p:txBody>
          <a:bodyPr>
            <a:normAutofit/>
          </a:bodyPr>
          <a:lstStyle/>
          <a:p>
            <a:r>
              <a:rPr lang="en-US" dirty="0"/>
              <a:t>Some challenges…</a:t>
            </a:r>
          </a:p>
        </p:txBody>
      </p:sp>
      <p:sp>
        <p:nvSpPr>
          <p:cNvPr id="298" name="Google Shape;298;p2"/>
          <p:cNvSpPr txBox="1">
            <a:spLocks noGrp="1"/>
          </p:cNvSpPr>
          <p:nvPr>
            <p:ph idx="1"/>
          </p:nvPr>
        </p:nvSpPr>
        <p:spPr>
          <a:xfrm>
            <a:off x="609600" y="1600201"/>
            <a:ext cx="10972800" cy="4525963"/>
          </a:xfrm>
          <a:noFill/>
          <a:ln>
            <a:noFill/>
          </a:ln>
        </p:spPr>
        <p:txBody>
          <a:bodyPr spcFirstLastPara="1" vert="horz" wrap="square" lIns="91433" tIns="45700" rIns="91433" bIns="45700" rtlCol="0" anchor="t" anchorCtr="0">
            <a:noAutofit/>
          </a:bodyPr>
          <a:lstStyle/>
          <a:p>
            <a:r>
              <a:rPr lang="en-US" dirty="0"/>
              <a:t>Increasing data rates, heterogeneity</a:t>
            </a:r>
          </a:p>
          <a:p>
            <a:r>
              <a:rPr lang="en-US" dirty="0"/>
              <a:t>Continuum of computing resources</a:t>
            </a:r>
          </a:p>
          <a:p>
            <a:r>
              <a:rPr lang="en-US" dirty="0"/>
              <a:t>Differing workflows across instruments</a:t>
            </a:r>
          </a:p>
          <a:p>
            <a:endParaRPr lang="en-US" dirty="0"/>
          </a:p>
        </p:txBody>
      </p:sp>
      <p:grpSp>
        <p:nvGrpSpPr>
          <p:cNvPr id="4" name="Group 3">
            <a:extLst>
              <a:ext uri="{FF2B5EF4-FFF2-40B4-BE49-F238E27FC236}">
                <a16:creationId xmlns:a16="http://schemas.microsoft.com/office/drawing/2014/main" id="{86DEBA7B-9DB1-3045-AB67-4A29B7C63CAE}"/>
              </a:ext>
            </a:extLst>
          </p:cNvPr>
          <p:cNvGrpSpPr/>
          <p:nvPr/>
        </p:nvGrpSpPr>
        <p:grpSpPr>
          <a:xfrm>
            <a:off x="8895836" y="860445"/>
            <a:ext cx="2627595" cy="4025331"/>
            <a:chOff x="9235708" y="1840160"/>
            <a:chExt cx="2627595" cy="4025331"/>
          </a:xfrm>
        </p:grpSpPr>
        <p:pic>
          <p:nvPicPr>
            <p:cNvPr id="299" name="Google Shape;299;p2" descr="Theta supercompute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235708" y="1840160"/>
              <a:ext cx="2627595" cy="1478536"/>
            </a:xfrm>
            <a:prstGeom prst="rect">
              <a:avLst/>
            </a:prstGeom>
            <a:noFill/>
            <a:ln w="19050" cap="flat" cmpd="sng">
              <a:solidFill>
                <a:schemeClr val="tx2">
                  <a:lumMod val="20000"/>
                  <a:lumOff val="80000"/>
                </a:schemeClr>
              </a:solidFill>
              <a:prstDash val="solid"/>
              <a:round/>
              <a:headEnd type="none" w="sm" len="sm"/>
              <a:tailEnd type="none" w="sm" len="sm"/>
            </a:ln>
          </p:spPr>
        </p:pic>
        <p:pic>
          <p:nvPicPr>
            <p:cNvPr id="301" name="Google Shape;301;p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884229" y="3486081"/>
              <a:ext cx="1979074" cy="1327787"/>
            </a:xfrm>
            <a:prstGeom prst="rect">
              <a:avLst/>
            </a:prstGeom>
            <a:noFill/>
            <a:ln w="19050" cap="flat" cmpd="sng">
              <a:solidFill>
                <a:schemeClr val="tx2">
                  <a:lumMod val="20000"/>
                  <a:lumOff val="80000"/>
                </a:schemeClr>
              </a:solidFill>
              <a:prstDash val="solid"/>
              <a:round/>
              <a:headEnd type="none" w="sm" len="sm"/>
              <a:tailEnd type="none" w="sm" len="sm"/>
            </a:ln>
          </p:spPr>
        </p:pic>
        <p:pic>
          <p:nvPicPr>
            <p:cNvPr id="302" name="Google Shape;302;p2" descr="Apple MacBook Pro vs. Microsoft Surface Laptop 3: Which 13-Inch Premium  Laptop Is Tops? | PCMag"/>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0435150" y="4981253"/>
              <a:ext cx="1428153" cy="884238"/>
            </a:xfrm>
            <a:prstGeom prst="rect">
              <a:avLst/>
            </a:prstGeom>
            <a:noFill/>
            <a:ln w="19050" cap="flat" cmpd="sng">
              <a:solidFill>
                <a:schemeClr val="tx2">
                  <a:lumMod val="20000"/>
                  <a:lumOff val="80000"/>
                </a:schemeClr>
              </a:solidFill>
              <a:prstDash val="solid"/>
              <a:round/>
              <a:headEnd type="none" w="sm" len="sm"/>
              <a:tailEnd type="none" w="sm" len="sm"/>
            </a:ln>
          </p:spPr>
        </p:pic>
      </p:grpSp>
      <p:grpSp>
        <p:nvGrpSpPr>
          <p:cNvPr id="5" name="Group 4">
            <a:extLst>
              <a:ext uri="{FF2B5EF4-FFF2-40B4-BE49-F238E27FC236}">
                <a16:creationId xmlns:a16="http://schemas.microsoft.com/office/drawing/2014/main" id="{85E34C48-805B-DB43-858C-1721DC773B18}"/>
              </a:ext>
            </a:extLst>
          </p:cNvPr>
          <p:cNvGrpSpPr/>
          <p:nvPr/>
        </p:nvGrpSpPr>
        <p:grpSpPr>
          <a:xfrm>
            <a:off x="1569175" y="4001538"/>
            <a:ext cx="7432285" cy="2447665"/>
            <a:chOff x="466089" y="4058328"/>
            <a:chExt cx="7432285" cy="2447665"/>
          </a:xfrm>
        </p:grpSpPr>
        <p:pic>
          <p:nvPicPr>
            <p:cNvPr id="300" name="Google Shape;300;p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314307" y="4058328"/>
              <a:ext cx="2584067" cy="2447665"/>
            </a:xfrm>
            <a:prstGeom prst="rect">
              <a:avLst/>
            </a:prstGeom>
            <a:noFill/>
            <a:ln w="19050" cap="flat" cmpd="sng">
              <a:solidFill>
                <a:schemeClr val="tx2">
                  <a:lumMod val="20000"/>
                  <a:lumOff val="80000"/>
                </a:schemeClr>
              </a:solidFill>
              <a:prstDash val="solid"/>
              <a:round/>
              <a:headEnd type="none" w="sm" len="sm"/>
              <a:tailEnd type="none" w="sm" len="sm"/>
            </a:ln>
          </p:spPr>
        </p:pic>
        <p:pic>
          <p:nvPicPr>
            <p:cNvPr id="303" name="Google Shape;303;p2" descr="A large building&#10;&#10;Description automatically generated"/>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66089" y="4058328"/>
              <a:ext cx="4895327" cy="2447664"/>
            </a:xfrm>
            <a:prstGeom prst="rect">
              <a:avLst/>
            </a:prstGeom>
            <a:noFill/>
            <a:ln w="19050" cap="flat" cmpd="sng">
              <a:solidFill>
                <a:schemeClr val="tx2">
                  <a:lumMod val="20000"/>
                  <a:lumOff val="80000"/>
                </a:schemeClr>
              </a:solidFill>
              <a:prstDash val="solid"/>
              <a:round/>
              <a:headEnd type="none" w="sm" len="sm"/>
              <a:tailEnd type="none" w="sm" len="sm"/>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106" name="Google Shape;447;p51">
            <a:extLst>
              <a:ext uri="{FF2B5EF4-FFF2-40B4-BE49-F238E27FC236}">
                <a16:creationId xmlns:a16="http://schemas.microsoft.com/office/drawing/2014/main" id="{7359A970-7FC7-1B4D-AB36-345DDE740A95}"/>
              </a:ext>
            </a:extLst>
          </p:cNvPr>
          <p:cNvSpPr/>
          <p:nvPr/>
        </p:nvSpPr>
        <p:spPr>
          <a:xfrm>
            <a:off x="6261385" y="3918262"/>
            <a:ext cx="4185006" cy="2334612"/>
          </a:xfrm>
          <a:prstGeom prst="roundRect">
            <a:avLst>
              <a:gd name="adj" fmla="val 6178"/>
            </a:avLst>
          </a:prstGeom>
          <a:solidFill>
            <a:schemeClr val="bg1">
              <a:lumMod val="65000"/>
            </a:schemeClr>
          </a:solidFill>
          <a:ln w="12700" cap="flat" cmpd="sng">
            <a:solidFill>
              <a:schemeClr val="bg1">
                <a:lumMod val="85000"/>
              </a:schemeClr>
            </a:solidFill>
            <a:prstDash val="solid"/>
            <a:round/>
            <a:headEnd type="none" w="sm" len="sm"/>
            <a:tailEnd type="none" w="sm" len="sm"/>
          </a:ln>
        </p:spPr>
        <p:txBody>
          <a:bodyPr spcFirstLastPara="1" wrap="square" lIns="121900" tIns="54864" rIns="121900" bIns="121900" anchor="t" anchorCtr="0">
            <a:noAutofit/>
          </a:bodyPr>
          <a:lstStyle/>
          <a:p>
            <a:pPr algn="ctr">
              <a:spcBef>
                <a:spcPts val="0"/>
              </a:spcBef>
              <a:spcAft>
                <a:spcPts val="0"/>
              </a:spcAft>
            </a:pPr>
            <a:r>
              <a:rPr lang="en-US" b="1" dirty="0">
                <a:latin typeface="Arial" panose="020B0604020202020204" pitchFamily="34" charset="0"/>
                <a:cs typeface="Arial" panose="020B0604020202020204" pitchFamily="34" charset="0"/>
              </a:rPr>
              <a:t>Distribution Store</a:t>
            </a:r>
            <a:endParaRPr b="1" dirty="0">
              <a:latin typeface="Arial" panose="020B0604020202020204" pitchFamily="34" charset="0"/>
              <a:cs typeface="Arial" panose="020B0604020202020204" pitchFamily="34" charset="0"/>
            </a:endParaRPr>
          </a:p>
        </p:txBody>
      </p:sp>
      <p:sp>
        <p:nvSpPr>
          <p:cNvPr id="99" name="Google Shape;447;p51">
            <a:extLst>
              <a:ext uri="{FF2B5EF4-FFF2-40B4-BE49-F238E27FC236}">
                <a16:creationId xmlns:a16="http://schemas.microsoft.com/office/drawing/2014/main" id="{3AA63D27-B181-4544-A006-CC44C90ED366}"/>
              </a:ext>
            </a:extLst>
          </p:cNvPr>
          <p:cNvSpPr/>
          <p:nvPr/>
        </p:nvSpPr>
        <p:spPr>
          <a:xfrm>
            <a:off x="803507" y="3926174"/>
            <a:ext cx="3334641" cy="2455563"/>
          </a:xfrm>
          <a:prstGeom prst="roundRect">
            <a:avLst>
              <a:gd name="adj" fmla="val 6178"/>
            </a:avLst>
          </a:prstGeom>
          <a:solidFill>
            <a:schemeClr val="accent4">
              <a:lumMod val="40000"/>
              <a:lumOff val="60000"/>
            </a:schemeClr>
          </a:solidFill>
          <a:ln w="12700" cap="flat" cmpd="sng">
            <a:solidFill>
              <a:schemeClr val="accent4">
                <a:lumMod val="75000"/>
              </a:schemeClr>
            </a:solidFill>
            <a:prstDash val="solid"/>
            <a:round/>
            <a:headEnd type="none" w="sm" len="sm"/>
            <a:tailEnd type="none" w="sm" len="sm"/>
          </a:ln>
        </p:spPr>
        <p:txBody>
          <a:bodyPr spcFirstLastPara="1" wrap="square" lIns="121900" tIns="54864" rIns="121900" bIns="121900" anchor="t" anchorCtr="0">
            <a:noAutofit/>
          </a:bodyPr>
          <a:lstStyle/>
          <a:p>
            <a:pPr algn="ctr">
              <a:spcBef>
                <a:spcPts val="0"/>
              </a:spcBef>
              <a:spcAft>
                <a:spcPts val="0"/>
              </a:spcAft>
            </a:pPr>
            <a:r>
              <a:rPr lang="en-US" b="1" dirty="0">
                <a:latin typeface="Arial" panose="020B0604020202020204" pitchFamily="34" charset="0"/>
                <a:cs typeface="Arial" panose="020B0604020202020204" pitchFamily="34" charset="0"/>
              </a:rPr>
              <a:t>Data Portal</a:t>
            </a:r>
            <a:endParaRPr b="1" dirty="0">
              <a:latin typeface="Arial" panose="020B0604020202020204" pitchFamily="34" charset="0"/>
              <a:cs typeface="Arial" panose="020B0604020202020204" pitchFamily="34" charset="0"/>
            </a:endParaRPr>
          </a:p>
        </p:txBody>
      </p:sp>
      <p:sp>
        <p:nvSpPr>
          <p:cNvPr id="72" name="Google Shape;448;p51"/>
          <p:cNvSpPr/>
          <p:nvPr/>
        </p:nvSpPr>
        <p:spPr>
          <a:xfrm>
            <a:off x="8168875" y="1320938"/>
            <a:ext cx="3652064" cy="2455563"/>
          </a:xfrm>
          <a:prstGeom prst="roundRect">
            <a:avLst>
              <a:gd name="adj" fmla="val 2373"/>
            </a:avLst>
          </a:prstGeom>
          <a:solidFill>
            <a:schemeClr val="bg2">
              <a:lumMod val="90000"/>
            </a:schemeClr>
          </a:solidFill>
          <a:ln w="12700" cap="flat" cmpd="sng">
            <a:solidFill>
              <a:schemeClr val="bg2">
                <a:lumMod val="50000"/>
              </a:schemeClr>
            </a:solidFill>
            <a:prstDash val="solid"/>
            <a:round/>
            <a:headEnd type="none" w="sm" len="sm"/>
            <a:tailEnd type="none" w="sm" len="sm"/>
          </a:ln>
        </p:spPr>
        <p:txBody>
          <a:bodyPr spcFirstLastPara="1" wrap="square" lIns="121900" tIns="54864" rIns="121900" bIns="121900" anchor="t" anchorCtr="0">
            <a:noAutofit/>
          </a:bodyPr>
          <a:lstStyle/>
          <a:p>
            <a:pPr algn="ctr">
              <a:spcBef>
                <a:spcPts val="0"/>
              </a:spcBef>
              <a:spcAft>
                <a:spcPts val="0"/>
              </a:spcAft>
            </a:pPr>
            <a:r>
              <a:rPr lang="en-US" b="1" dirty="0">
                <a:latin typeface="Arial" panose="020B0604020202020204" pitchFamily="34" charset="0"/>
                <a:cs typeface="Arial" panose="020B0604020202020204" pitchFamily="34" charset="0"/>
              </a:rPr>
              <a:t>Advanced Computing Facility</a:t>
            </a:r>
            <a:endParaRPr b="1" dirty="0">
              <a:latin typeface="Arial" panose="020B0604020202020204" pitchFamily="34" charset="0"/>
              <a:cs typeface="Arial" panose="020B0604020202020204" pitchFamily="34" charset="0"/>
            </a:endParaRPr>
          </a:p>
        </p:txBody>
      </p:sp>
      <p:sp>
        <p:nvSpPr>
          <p:cNvPr id="66" name="Google Shape;447;p51"/>
          <p:cNvSpPr/>
          <p:nvPr/>
        </p:nvSpPr>
        <p:spPr>
          <a:xfrm>
            <a:off x="3188400" y="1320938"/>
            <a:ext cx="4795538" cy="2455563"/>
          </a:xfrm>
          <a:prstGeom prst="roundRect">
            <a:avLst>
              <a:gd name="adj" fmla="val 6178"/>
            </a:avLst>
          </a:prstGeom>
          <a:solidFill>
            <a:srgbClr val="CFE2F3"/>
          </a:solidFill>
          <a:ln w="12700" cap="flat" cmpd="sng">
            <a:solidFill>
              <a:schemeClr val="accent1"/>
            </a:solidFill>
            <a:prstDash val="solid"/>
            <a:round/>
            <a:headEnd type="none" w="sm" len="sm"/>
            <a:tailEnd type="none" w="sm" len="sm"/>
          </a:ln>
        </p:spPr>
        <p:txBody>
          <a:bodyPr spcFirstLastPara="1" wrap="square" lIns="121900" tIns="54864" rIns="121900" bIns="121900" anchor="t" anchorCtr="0">
            <a:noAutofit/>
          </a:bodyPr>
          <a:lstStyle/>
          <a:p>
            <a:pPr algn="ctr">
              <a:spcBef>
                <a:spcPts val="0"/>
              </a:spcBef>
              <a:spcAft>
                <a:spcPts val="0"/>
              </a:spcAft>
            </a:pPr>
            <a:r>
              <a:rPr lang="en-US" b="1" dirty="0">
                <a:latin typeface="Arial" panose="020B0604020202020204" pitchFamily="34" charset="0"/>
                <a:cs typeface="Arial" panose="020B0604020202020204" pitchFamily="34" charset="0"/>
              </a:rPr>
              <a:t>Instrument Facility</a:t>
            </a:r>
            <a:endParaRPr b="1" dirty="0">
              <a:latin typeface="Arial" panose="020B0604020202020204" pitchFamily="34" charset="0"/>
              <a:cs typeface="Arial" panose="020B0604020202020204" pitchFamily="34" charset="0"/>
            </a:endParaRPr>
          </a:p>
        </p:txBody>
      </p:sp>
      <p:sp>
        <p:nvSpPr>
          <p:cNvPr id="26" name="Title 25"/>
          <p:cNvSpPr>
            <a:spLocks noGrp="1"/>
          </p:cNvSpPr>
          <p:nvPr>
            <p:ph type="title"/>
          </p:nvPr>
        </p:nvSpPr>
        <p:spPr>
          <a:xfrm>
            <a:off x="1215483" y="13252"/>
            <a:ext cx="10976517" cy="1143000"/>
          </a:xfrm>
        </p:spPr>
        <p:txBody>
          <a:bodyPr>
            <a:normAutofit/>
          </a:bodyPr>
          <a:lstStyle/>
          <a:p>
            <a:r>
              <a:rPr lang="en-US" dirty="0">
                <a:latin typeface="Arial" panose="020B0604020202020204" pitchFamily="34" charset="0"/>
                <a:cs typeface="Arial" panose="020B0604020202020204" pitchFamily="34" charset="0"/>
              </a:rPr>
              <a:t>A common data flow pattern</a:t>
            </a:r>
          </a:p>
        </p:txBody>
      </p:sp>
      <p:grpSp>
        <p:nvGrpSpPr>
          <p:cNvPr id="5" name="Group 4">
            <a:extLst>
              <a:ext uri="{FF2B5EF4-FFF2-40B4-BE49-F238E27FC236}">
                <a16:creationId xmlns:a16="http://schemas.microsoft.com/office/drawing/2014/main" id="{4C336F38-C144-8945-BB21-FB422F09FCAB}"/>
              </a:ext>
            </a:extLst>
          </p:cNvPr>
          <p:cNvGrpSpPr/>
          <p:nvPr/>
        </p:nvGrpSpPr>
        <p:grpSpPr>
          <a:xfrm>
            <a:off x="7290413" y="1867515"/>
            <a:ext cx="3826977" cy="1760489"/>
            <a:chOff x="5903360" y="1768232"/>
            <a:chExt cx="3826977" cy="1760489"/>
          </a:xfrm>
        </p:grpSpPr>
        <p:cxnSp>
          <p:nvCxnSpPr>
            <p:cNvPr id="61" name="Google Shape;456;p51"/>
            <p:cNvCxnSpPr>
              <a:cxnSpLocks/>
            </p:cNvCxnSpPr>
            <p:nvPr/>
          </p:nvCxnSpPr>
          <p:spPr>
            <a:xfrm flipV="1">
              <a:off x="5903360" y="2363404"/>
              <a:ext cx="1809873" cy="25073"/>
            </a:xfrm>
            <a:prstGeom prst="straightConnector1">
              <a:avLst/>
            </a:prstGeom>
            <a:noFill/>
            <a:ln w="50800" cap="flat" cmpd="sng">
              <a:solidFill>
                <a:schemeClr val="accent1"/>
              </a:solidFill>
              <a:prstDash val="solid"/>
              <a:round/>
              <a:headEnd type="none" w="sm" len="sm"/>
              <a:tailEnd type="triangle" w="med" len="med"/>
            </a:ln>
            <a:effectLst>
              <a:outerShdw blurRad="40000" dist="20000" dir="5400000" rotWithShape="0">
                <a:srgbClr val="000000">
                  <a:alpha val="37650"/>
                </a:srgbClr>
              </a:outerShdw>
            </a:effectLst>
          </p:spPr>
        </p:cxnSp>
        <p:pic>
          <p:nvPicPr>
            <p:cNvPr id="89" name="Picture 88">
              <a:extLst>
                <a:ext uri="{FF2B5EF4-FFF2-40B4-BE49-F238E27FC236}">
                  <a16:creationId xmlns:a16="http://schemas.microsoft.com/office/drawing/2014/main" id="{28800A8A-D2DA-644D-8BD4-2A247B4DF07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59092" y="1768232"/>
              <a:ext cx="1722737" cy="1174183"/>
            </a:xfrm>
            <a:prstGeom prst="rect">
              <a:avLst/>
            </a:prstGeom>
            <a:noFill/>
            <a:ln w="38100" cmpd="sng">
              <a:solidFill>
                <a:schemeClr val="tx2">
                  <a:lumMod val="60000"/>
                  <a:lumOff val="40000"/>
                </a:schemeClr>
              </a:solidFill>
            </a:ln>
          </p:spPr>
        </p:pic>
        <p:grpSp>
          <p:nvGrpSpPr>
            <p:cNvPr id="91" name="Group 90">
              <a:extLst>
                <a:ext uri="{FF2B5EF4-FFF2-40B4-BE49-F238E27FC236}">
                  <a16:creationId xmlns:a16="http://schemas.microsoft.com/office/drawing/2014/main" id="{984C8BD5-4DCB-0643-96FA-52A4C221BD83}"/>
                </a:ext>
              </a:extLst>
            </p:cNvPr>
            <p:cNvGrpSpPr/>
            <p:nvPr/>
          </p:nvGrpSpPr>
          <p:grpSpPr>
            <a:xfrm>
              <a:off x="7522533" y="3077660"/>
              <a:ext cx="2207804" cy="451061"/>
              <a:chOff x="6022100" y="5000288"/>
              <a:chExt cx="2207804" cy="451061"/>
            </a:xfrm>
          </p:grpSpPr>
          <p:sp>
            <p:nvSpPr>
              <p:cNvPr id="92" name="Round Same Side Corner Rectangle 91">
                <a:extLst>
                  <a:ext uri="{FF2B5EF4-FFF2-40B4-BE49-F238E27FC236}">
                    <a16:creationId xmlns:a16="http://schemas.microsoft.com/office/drawing/2014/main" id="{7EF28AE5-7D5B-9C40-831E-6484CC0A59BE}"/>
                  </a:ext>
                </a:extLst>
              </p:cNvPr>
              <p:cNvSpPr/>
              <p:nvPr/>
            </p:nvSpPr>
            <p:spPr>
              <a:xfrm rot="5400000">
                <a:off x="7004918" y="4226363"/>
                <a:ext cx="451060" cy="1998912"/>
              </a:xfrm>
              <a:prstGeom prst="round2SameRect">
                <a:avLst/>
              </a:prstGeom>
              <a:solidFill>
                <a:srgbClr val="265B9B"/>
              </a:solidFill>
              <a:effectLst/>
            </p:spPr>
            <p:style>
              <a:lnRef idx="1">
                <a:schemeClr val="accent1"/>
              </a:lnRef>
              <a:fillRef idx="3">
                <a:schemeClr val="accent1"/>
              </a:fillRef>
              <a:effectRef idx="2">
                <a:schemeClr val="accent1"/>
              </a:effectRef>
              <a:fontRef idx="minor">
                <a:schemeClr val="lt1"/>
              </a:fontRef>
            </p:style>
            <p:txBody>
              <a:bodyPr vert="vert270" lIns="0" tIns="91440" rIns="0" bIns="0" rtlCol="0" anchor="ctr"/>
              <a:lstStyle/>
              <a:p>
                <a:pPr algn="r"/>
                <a:r>
                  <a:rPr lang="en-US" dirty="0">
                    <a:solidFill>
                      <a:schemeClr val="bg1">
                        <a:lumMod val="95000"/>
                      </a:schemeClr>
                    </a:solidFill>
                    <a:latin typeface="Arial" panose="020B0604020202020204" pitchFamily="34" charset="0"/>
                    <a:cs typeface="Arial" panose="020B0604020202020204" pitchFamily="34" charset="0"/>
                  </a:rPr>
                  <a:t>Image Analysis</a:t>
                </a:r>
              </a:p>
            </p:txBody>
          </p:sp>
          <p:sp>
            <p:nvSpPr>
              <p:cNvPr id="93" name="Oval 92">
                <a:extLst>
                  <a:ext uri="{FF2B5EF4-FFF2-40B4-BE49-F238E27FC236}">
                    <a16:creationId xmlns:a16="http://schemas.microsoft.com/office/drawing/2014/main" id="{B3CD7801-41DC-4C4A-9C9B-597827E086A4}"/>
                  </a:ext>
                </a:extLst>
              </p:cNvPr>
              <p:cNvSpPr/>
              <p:nvPr/>
            </p:nvSpPr>
            <p:spPr>
              <a:xfrm>
                <a:off x="6022100" y="5000288"/>
                <a:ext cx="451060" cy="451060"/>
              </a:xfrm>
              <a:prstGeom prst="ellipse">
                <a:avLst/>
              </a:prstGeom>
              <a:solidFill>
                <a:srgbClr val="265B9B"/>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586130"/>
                <a:r>
                  <a:rPr lang="en-US" sz="2000" dirty="0">
                    <a:solidFill>
                      <a:schemeClr val="bg1">
                        <a:lumMod val="95000"/>
                      </a:schemeClr>
                    </a:solidFill>
                    <a:latin typeface="Arial" panose="020B0604020202020204" pitchFamily="34" charset="0"/>
                    <a:cs typeface="Arial" panose="020B0604020202020204" pitchFamily="34" charset="0"/>
                  </a:rPr>
                  <a:t>3</a:t>
                </a:r>
              </a:p>
            </p:txBody>
          </p:sp>
        </p:grpSp>
      </p:grpSp>
      <p:grpSp>
        <p:nvGrpSpPr>
          <p:cNvPr id="9" name="Group 8">
            <a:extLst>
              <a:ext uri="{FF2B5EF4-FFF2-40B4-BE49-F238E27FC236}">
                <a16:creationId xmlns:a16="http://schemas.microsoft.com/office/drawing/2014/main" id="{6B7D0A52-D3FA-FC42-A34C-94B14442D01F}"/>
              </a:ext>
            </a:extLst>
          </p:cNvPr>
          <p:cNvGrpSpPr/>
          <p:nvPr/>
        </p:nvGrpSpPr>
        <p:grpSpPr>
          <a:xfrm>
            <a:off x="1153524" y="4349182"/>
            <a:ext cx="5531877" cy="1763207"/>
            <a:chOff x="433116" y="4266058"/>
            <a:chExt cx="5531877" cy="1763207"/>
          </a:xfrm>
        </p:grpSpPr>
        <p:pic>
          <p:nvPicPr>
            <p:cNvPr id="65" name="Google Shape;427;p49"/>
            <p:cNvPicPr preferRelativeResize="0"/>
            <p:nvPr/>
          </p:nvPicPr>
          <p:blipFill>
            <a:blip r:embed="rId4"/>
            <a:srcRect/>
            <a:stretch/>
          </p:blipFill>
          <p:spPr>
            <a:xfrm>
              <a:off x="654027" y="4266058"/>
              <a:ext cx="1545919" cy="1237310"/>
            </a:xfrm>
            <a:prstGeom prst="rect">
              <a:avLst/>
            </a:prstGeom>
            <a:noFill/>
            <a:ln w="38100" cmpd="sng">
              <a:noFill/>
            </a:ln>
          </p:spPr>
        </p:pic>
        <p:cxnSp>
          <p:nvCxnSpPr>
            <p:cNvPr id="84" name="Google Shape;456;p51"/>
            <p:cNvCxnSpPr>
              <a:cxnSpLocks/>
              <a:stCxn id="114" idx="1"/>
              <a:endCxn id="65" idx="3"/>
            </p:cNvCxnSpPr>
            <p:nvPr/>
          </p:nvCxnSpPr>
          <p:spPr>
            <a:xfrm flipH="1">
              <a:off x="2199946" y="4876422"/>
              <a:ext cx="3765047" cy="8291"/>
            </a:xfrm>
            <a:prstGeom prst="straightConnector1">
              <a:avLst/>
            </a:prstGeom>
            <a:noFill/>
            <a:ln w="50800" cap="flat" cmpd="sng">
              <a:solidFill>
                <a:schemeClr val="accent1"/>
              </a:solidFill>
              <a:prstDash val="solid"/>
              <a:round/>
              <a:headEnd type="none" w="sm" len="sm"/>
              <a:tailEnd type="triangle" w="med" len="med"/>
            </a:ln>
            <a:effectLst>
              <a:outerShdw blurRad="40000" dist="20000" dir="5400000" rotWithShape="0">
                <a:srgbClr val="000000">
                  <a:alpha val="37650"/>
                </a:srgbClr>
              </a:outerShdw>
            </a:effectLst>
          </p:spPr>
        </p:cxnSp>
        <p:grpSp>
          <p:nvGrpSpPr>
            <p:cNvPr id="100" name="Group 99">
              <a:extLst>
                <a:ext uri="{FF2B5EF4-FFF2-40B4-BE49-F238E27FC236}">
                  <a16:creationId xmlns:a16="http://schemas.microsoft.com/office/drawing/2014/main" id="{05A3E65F-7C69-1548-8330-7C8C166706C5}"/>
                </a:ext>
              </a:extLst>
            </p:cNvPr>
            <p:cNvGrpSpPr/>
            <p:nvPr/>
          </p:nvGrpSpPr>
          <p:grpSpPr>
            <a:xfrm>
              <a:off x="433116" y="5578204"/>
              <a:ext cx="2483726" cy="451061"/>
              <a:chOff x="6022100" y="5000288"/>
              <a:chExt cx="2483726" cy="451061"/>
            </a:xfrm>
          </p:grpSpPr>
          <p:sp>
            <p:nvSpPr>
              <p:cNvPr id="101" name="Round Same Side Corner Rectangle 100">
                <a:extLst>
                  <a:ext uri="{FF2B5EF4-FFF2-40B4-BE49-F238E27FC236}">
                    <a16:creationId xmlns:a16="http://schemas.microsoft.com/office/drawing/2014/main" id="{FB6F37FA-539C-654B-BC29-DC7FF2A9C6C3}"/>
                  </a:ext>
                </a:extLst>
              </p:cNvPr>
              <p:cNvSpPr/>
              <p:nvPr/>
            </p:nvSpPr>
            <p:spPr>
              <a:xfrm rot="5400000">
                <a:off x="7142879" y="4088402"/>
                <a:ext cx="451060" cy="2274834"/>
              </a:xfrm>
              <a:prstGeom prst="round2SameRect">
                <a:avLst/>
              </a:prstGeom>
              <a:solidFill>
                <a:srgbClr val="265B9B"/>
              </a:solidFill>
              <a:effectLst/>
            </p:spPr>
            <p:style>
              <a:lnRef idx="1">
                <a:schemeClr val="accent1"/>
              </a:lnRef>
              <a:fillRef idx="3">
                <a:schemeClr val="accent1"/>
              </a:fillRef>
              <a:effectRef idx="2">
                <a:schemeClr val="accent1"/>
              </a:effectRef>
              <a:fontRef idx="minor">
                <a:schemeClr val="lt1"/>
              </a:fontRef>
            </p:style>
            <p:txBody>
              <a:bodyPr vert="vert270" lIns="0" tIns="91440" rIns="0" bIns="0" rtlCol="0" anchor="ctr"/>
              <a:lstStyle/>
              <a:p>
                <a:pPr algn="r"/>
                <a:r>
                  <a:rPr lang="en-US" dirty="0">
                    <a:solidFill>
                      <a:schemeClr val="bg1">
                        <a:lumMod val="95000"/>
                      </a:schemeClr>
                    </a:solidFill>
                    <a:latin typeface="Arial" panose="020B0604020202020204" pitchFamily="34" charset="0"/>
                    <a:cs typeface="Arial" panose="020B0604020202020204" pitchFamily="34" charset="0"/>
                  </a:rPr>
                  <a:t>Search/Discovery</a:t>
                </a:r>
              </a:p>
            </p:txBody>
          </p:sp>
          <p:sp>
            <p:nvSpPr>
              <p:cNvPr id="102" name="Oval 101">
                <a:extLst>
                  <a:ext uri="{FF2B5EF4-FFF2-40B4-BE49-F238E27FC236}">
                    <a16:creationId xmlns:a16="http://schemas.microsoft.com/office/drawing/2014/main" id="{A97BF164-29C8-AB4A-93C2-422C51DED8F9}"/>
                  </a:ext>
                </a:extLst>
              </p:cNvPr>
              <p:cNvSpPr/>
              <p:nvPr/>
            </p:nvSpPr>
            <p:spPr>
              <a:xfrm>
                <a:off x="6022100" y="5000288"/>
                <a:ext cx="451060" cy="451060"/>
              </a:xfrm>
              <a:prstGeom prst="ellipse">
                <a:avLst/>
              </a:prstGeom>
              <a:solidFill>
                <a:srgbClr val="265B9B"/>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586130"/>
                <a:r>
                  <a:rPr lang="en-US" sz="2000" dirty="0">
                    <a:solidFill>
                      <a:schemeClr val="bg1">
                        <a:lumMod val="95000"/>
                      </a:schemeClr>
                    </a:solidFill>
                    <a:latin typeface="Arial" panose="020B0604020202020204" pitchFamily="34" charset="0"/>
                    <a:cs typeface="Arial" panose="020B0604020202020204" pitchFamily="34" charset="0"/>
                  </a:rPr>
                  <a:t>5</a:t>
                </a:r>
              </a:p>
            </p:txBody>
          </p:sp>
        </p:grpSp>
      </p:grpSp>
      <p:grpSp>
        <p:nvGrpSpPr>
          <p:cNvPr id="10" name="Group 9">
            <a:extLst>
              <a:ext uri="{FF2B5EF4-FFF2-40B4-BE49-F238E27FC236}">
                <a16:creationId xmlns:a16="http://schemas.microsoft.com/office/drawing/2014/main" id="{FF5D7B98-1B24-344F-B113-5DC858174120}"/>
              </a:ext>
            </a:extLst>
          </p:cNvPr>
          <p:cNvGrpSpPr/>
          <p:nvPr/>
        </p:nvGrpSpPr>
        <p:grpSpPr>
          <a:xfrm>
            <a:off x="3928882" y="5027153"/>
            <a:ext cx="2428177" cy="1605376"/>
            <a:chOff x="2503374" y="4976201"/>
            <a:chExt cx="2428177" cy="1605376"/>
          </a:xfrm>
        </p:grpSpPr>
        <p:sp>
          <p:nvSpPr>
            <p:cNvPr id="25" name="Down Arrow 24"/>
            <p:cNvSpPr/>
            <p:nvPr/>
          </p:nvSpPr>
          <p:spPr>
            <a:xfrm rot="16200000">
              <a:off x="2566575" y="5143994"/>
              <a:ext cx="524681" cy="651083"/>
            </a:xfrm>
            <a:prstGeom prst="downArrow">
              <a:avLst/>
            </a:prstGeom>
            <a:solidFill>
              <a:schemeClr val="bg1">
                <a:lumMod val="9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119" name="Picture 118" descr="user-group-icon.png">
              <a:extLst>
                <a:ext uri="{FF2B5EF4-FFF2-40B4-BE49-F238E27FC236}">
                  <a16:creationId xmlns:a16="http://schemas.microsoft.com/office/drawing/2014/main" id="{8FDA9EF3-01F6-EC47-9907-0915C678DE2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53582" y="4976201"/>
              <a:ext cx="1078812" cy="1078812"/>
            </a:xfrm>
            <a:prstGeom prst="rect">
              <a:avLst/>
            </a:prstGeom>
          </p:spPr>
        </p:pic>
        <p:sp>
          <p:nvSpPr>
            <p:cNvPr id="120" name="Down Arrow 119">
              <a:extLst>
                <a:ext uri="{FF2B5EF4-FFF2-40B4-BE49-F238E27FC236}">
                  <a16:creationId xmlns:a16="http://schemas.microsoft.com/office/drawing/2014/main" id="{2874A48A-E978-1F41-AEC8-6C0EA3C3C193}"/>
                </a:ext>
              </a:extLst>
            </p:cNvPr>
            <p:cNvSpPr/>
            <p:nvPr/>
          </p:nvSpPr>
          <p:spPr>
            <a:xfrm rot="5400000">
              <a:off x="4343669" y="5169208"/>
              <a:ext cx="524681" cy="651083"/>
            </a:xfrm>
            <a:prstGeom prst="downArrow">
              <a:avLst/>
            </a:prstGeom>
            <a:solidFill>
              <a:schemeClr val="bg1">
                <a:lumMod val="9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nvGrpSpPr>
            <p:cNvPr id="121" name="Group 120">
              <a:extLst>
                <a:ext uri="{FF2B5EF4-FFF2-40B4-BE49-F238E27FC236}">
                  <a16:creationId xmlns:a16="http://schemas.microsoft.com/office/drawing/2014/main" id="{15A39205-B70D-6540-8A92-576BFB933CFC}"/>
                </a:ext>
              </a:extLst>
            </p:cNvPr>
            <p:cNvGrpSpPr/>
            <p:nvPr/>
          </p:nvGrpSpPr>
          <p:grpSpPr>
            <a:xfrm>
              <a:off x="2916843" y="6130516"/>
              <a:ext cx="1644143" cy="451061"/>
              <a:chOff x="6022100" y="5000288"/>
              <a:chExt cx="1644143" cy="451061"/>
            </a:xfrm>
          </p:grpSpPr>
          <p:sp>
            <p:nvSpPr>
              <p:cNvPr id="122" name="Round Same Side Corner Rectangle 121">
                <a:extLst>
                  <a:ext uri="{FF2B5EF4-FFF2-40B4-BE49-F238E27FC236}">
                    <a16:creationId xmlns:a16="http://schemas.microsoft.com/office/drawing/2014/main" id="{3550B2FC-9EB9-0342-A9E9-28C28332164A}"/>
                  </a:ext>
                </a:extLst>
              </p:cNvPr>
              <p:cNvSpPr/>
              <p:nvPr/>
            </p:nvSpPr>
            <p:spPr>
              <a:xfrm rot="5400000">
                <a:off x="6723088" y="4508193"/>
                <a:ext cx="451060" cy="1435251"/>
              </a:xfrm>
              <a:prstGeom prst="round2SameRect">
                <a:avLst/>
              </a:prstGeom>
              <a:solidFill>
                <a:srgbClr val="265B9B"/>
              </a:solidFill>
              <a:effectLst/>
            </p:spPr>
            <p:style>
              <a:lnRef idx="1">
                <a:schemeClr val="accent1"/>
              </a:lnRef>
              <a:fillRef idx="3">
                <a:schemeClr val="accent1"/>
              </a:fillRef>
              <a:effectRef idx="2">
                <a:schemeClr val="accent1"/>
              </a:effectRef>
              <a:fontRef idx="minor">
                <a:schemeClr val="lt1"/>
              </a:fontRef>
            </p:style>
            <p:txBody>
              <a:bodyPr vert="vert270" lIns="0" tIns="91440" rIns="0" bIns="0" rtlCol="0" anchor="ctr"/>
              <a:lstStyle/>
              <a:p>
                <a:pPr algn="r"/>
                <a:r>
                  <a:rPr lang="en-US" dirty="0">
                    <a:solidFill>
                      <a:schemeClr val="bg1">
                        <a:lumMod val="95000"/>
                      </a:schemeClr>
                    </a:solidFill>
                    <a:latin typeface="Arial" panose="020B0604020202020204" pitchFamily="34" charset="0"/>
                    <a:cs typeface="Arial" panose="020B0604020202020204" pitchFamily="34" charset="0"/>
                  </a:rPr>
                  <a:t>Science!</a:t>
                </a:r>
              </a:p>
            </p:txBody>
          </p:sp>
          <p:sp>
            <p:nvSpPr>
              <p:cNvPr id="123" name="Oval 122">
                <a:extLst>
                  <a:ext uri="{FF2B5EF4-FFF2-40B4-BE49-F238E27FC236}">
                    <a16:creationId xmlns:a16="http://schemas.microsoft.com/office/drawing/2014/main" id="{1FC3F265-5BAC-5F4E-AC2E-036E35F8BA74}"/>
                  </a:ext>
                </a:extLst>
              </p:cNvPr>
              <p:cNvSpPr/>
              <p:nvPr/>
            </p:nvSpPr>
            <p:spPr>
              <a:xfrm>
                <a:off x="6022100" y="5000288"/>
                <a:ext cx="451060" cy="451060"/>
              </a:xfrm>
              <a:prstGeom prst="ellipse">
                <a:avLst/>
              </a:prstGeom>
              <a:solidFill>
                <a:srgbClr val="265B9B"/>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586130"/>
                <a:r>
                  <a:rPr lang="en-US" sz="2000" dirty="0">
                    <a:solidFill>
                      <a:schemeClr val="bg1">
                        <a:lumMod val="95000"/>
                      </a:schemeClr>
                    </a:solidFill>
                    <a:latin typeface="Arial" panose="020B0604020202020204" pitchFamily="34" charset="0"/>
                    <a:cs typeface="Arial" panose="020B0604020202020204" pitchFamily="34" charset="0"/>
                  </a:rPr>
                  <a:t>6</a:t>
                </a:r>
              </a:p>
            </p:txBody>
          </p:sp>
        </p:grpSp>
      </p:grpSp>
      <p:grpSp>
        <p:nvGrpSpPr>
          <p:cNvPr id="2" name="Group 1">
            <a:extLst>
              <a:ext uri="{FF2B5EF4-FFF2-40B4-BE49-F238E27FC236}">
                <a16:creationId xmlns:a16="http://schemas.microsoft.com/office/drawing/2014/main" id="{65D79767-89B5-E843-8EBB-F642D16CB067}"/>
              </a:ext>
            </a:extLst>
          </p:cNvPr>
          <p:cNvGrpSpPr/>
          <p:nvPr/>
        </p:nvGrpSpPr>
        <p:grpSpPr>
          <a:xfrm>
            <a:off x="3535041" y="1842564"/>
            <a:ext cx="1520784" cy="1785441"/>
            <a:chOff x="403267" y="1732130"/>
            <a:chExt cx="1520784" cy="1785441"/>
          </a:xfrm>
        </p:grpSpPr>
        <p:grpSp>
          <p:nvGrpSpPr>
            <p:cNvPr id="67" name="Group 66">
              <a:extLst>
                <a:ext uri="{FF2B5EF4-FFF2-40B4-BE49-F238E27FC236}">
                  <a16:creationId xmlns:a16="http://schemas.microsoft.com/office/drawing/2014/main" id="{8146F4E6-B134-284B-8538-C9CB37E09815}"/>
                </a:ext>
              </a:extLst>
            </p:cNvPr>
            <p:cNvGrpSpPr/>
            <p:nvPr/>
          </p:nvGrpSpPr>
          <p:grpSpPr>
            <a:xfrm>
              <a:off x="403267" y="3066510"/>
              <a:ext cx="1520784" cy="451061"/>
              <a:chOff x="6022100" y="5000288"/>
              <a:chExt cx="1520784" cy="451061"/>
            </a:xfrm>
          </p:grpSpPr>
          <p:sp>
            <p:nvSpPr>
              <p:cNvPr id="68" name="Round Same Side Corner Rectangle 67">
                <a:extLst>
                  <a:ext uri="{FF2B5EF4-FFF2-40B4-BE49-F238E27FC236}">
                    <a16:creationId xmlns:a16="http://schemas.microsoft.com/office/drawing/2014/main" id="{D0363CBE-A270-4341-AE91-6C2C4C0A9EE4}"/>
                  </a:ext>
                </a:extLst>
              </p:cNvPr>
              <p:cNvSpPr/>
              <p:nvPr/>
            </p:nvSpPr>
            <p:spPr>
              <a:xfrm rot="5400000">
                <a:off x="6661408" y="4569872"/>
                <a:ext cx="451060" cy="1311893"/>
              </a:xfrm>
              <a:prstGeom prst="round2SameRect">
                <a:avLst/>
              </a:prstGeom>
              <a:solidFill>
                <a:srgbClr val="265B9B"/>
              </a:solidFill>
              <a:effectLst/>
            </p:spPr>
            <p:style>
              <a:lnRef idx="1">
                <a:schemeClr val="accent1"/>
              </a:lnRef>
              <a:fillRef idx="3">
                <a:schemeClr val="accent1"/>
              </a:fillRef>
              <a:effectRef idx="2">
                <a:schemeClr val="accent1"/>
              </a:effectRef>
              <a:fontRef idx="minor">
                <a:schemeClr val="lt1"/>
              </a:fontRef>
            </p:style>
            <p:txBody>
              <a:bodyPr vert="vert270" lIns="0" tIns="91440" rIns="0" bIns="0" rtlCol="0" anchor="ctr"/>
              <a:lstStyle/>
              <a:p>
                <a:pPr algn="r"/>
                <a:r>
                  <a:rPr lang="en-US" dirty="0">
                    <a:solidFill>
                      <a:schemeClr val="bg1">
                        <a:lumMod val="95000"/>
                      </a:schemeClr>
                    </a:solidFill>
                    <a:latin typeface="Arial" panose="020B0604020202020204" pitchFamily="34" charset="0"/>
                    <a:cs typeface="Arial" panose="020B0604020202020204" pitchFamily="34" charset="0"/>
                  </a:rPr>
                  <a:t>Imaging</a:t>
                </a:r>
              </a:p>
            </p:txBody>
          </p:sp>
          <p:sp>
            <p:nvSpPr>
              <p:cNvPr id="69" name="Oval 68">
                <a:extLst>
                  <a:ext uri="{FF2B5EF4-FFF2-40B4-BE49-F238E27FC236}">
                    <a16:creationId xmlns:a16="http://schemas.microsoft.com/office/drawing/2014/main" id="{9290700C-F2E5-4E44-9445-4517F740347B}"/>
                  </a:ext>
                </a:extLst>
              </p:cNvPr>
              <p:cNvSpPr/>
              <p:nvPr/>
            </p:nvSpPr>
            <p:spPr>
              <a:xfrm>
                <a:off x="6022100" y="5000288"/>
                <a:ext cx="451060" cy="451060"/>
              </a:xfrm>
              <a:prstGeom prst="ellipse">
                <a:avLst/>
              </a:prstGeom>
              <a:solidFill>
                <a:srgbClr val="265B9B"/>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586130"/>
                <a:r>
                  <a:rPr lang="en-US" sz="2000" dirty="0">
                    <a:solidFill>
                      <a:schemeClr val="bg1">
                        <a:lumMod val="95000"/>
                      </a:schemeClr>
                    </a:solidFill>
                    <a:latin typeface="Arial" panose="020B0604020202020204" pitchFamily="34" charset="0"/>
                    <a:cs typeface="Arial" panose="020B0604020202020204" pitchFamily="34" charset="0"/>
                  </a:rPr>
                  <a:t>1</a:t>
                </a:r>
              </a:p>
            </p:txBody>
          </p:sp>
        </p:grpSp>
        <p:pic>
          <p:nvPicPr>
            <p:cNvPr id="450" name="Google Shape;450;p51"/>
            <p:cNvPicPr preferRelativeResize="0"/>
            <p:nvPr/>
          </p:nvPicPr>
          <p:blipFill>
            <a:blip r:embed="rId6"/>
            <a:srcRect/>
            <a:stretch/>
          </p:blipFill>
          <p:spPr>
            <a:xfrm>
              <a:off x="505477" y="1732130"/>
              <a:ext cx="1415551" cy="1198397"/>
            </a:xfrm>
            <a:prstGeom prst="rect">
              <a:avLst/>
            </a:prstGeom>
            <a:noFill/>
            <a:ln w="19050" cmpd="sng">
              <a:solidFill>
                <a:schemeClr val="tx2">
                  <a:lumMod val="60000"/>
                  <a:lumOff val="40000"/>
                </a:schemeClr>
              </a:solidFill>
            </a:ln>
          </p:spPr>
        </p:pic>
      </p:grpSp>
      <p:grpSp>
        <p:nvGrpSpPr>
          <p:cNvPr id="3" name="Group 2">
            <a:extLst>
              <a:ext uri="{FF2B5EF4-FFF2-40B4-BE49-F238E27FC236}">
                <a16:creationId xmlns:a16="http://schemas.microsoft.com/office/drawing/2014/main" id="{01D83F41-3F8B-FC42-9361-EEAD31387DC9}"/>
              </a:ext>
            </a:extLst>
          </p:cNvPr>
          <p:cNvGrpSpPr/>
          <p:nvPr/>
        </p:nvGrpSpPr>
        <p:grpSpPr>
          <a:xfrm>
            <a:off x="5052802" y="1830989"/>
            <a:ext cx="2472764" cy="1765663"/>
            <a:chOff x="1884688" y="1751908"/>
            <a:chExt cx="2472764" cy="1765663"/>
          </a:xfrm>
        </p:grpSpPr>
        <p:cxnSp>
          <p:nvCxnSpPr>
            <p:cNvPr id="453" name="Google Shape;453;p51"/>
            <p:cNvCxnSpPr>
              <a:cxnSpLocks/>
              <a:stCxn id="450" idx="3"/>
              <a:endCxn id="50" idx="1"/>
            </p:cNvCxnSpPr>
            <p:nvPr/>
          </p:nvCxnSpPr>
          <p:spPr>
            <a:xfrm flipV="1">
              <a:off x="1884688" y="2358231"/>
              <a:ext cx="822060" cy="4451"/>
            </a:xfrm>
            <a:prstGeom prst="straightConnector1">
              <a:avLst/>
            </a:prstGeom>
            <a:noFill/>
            <a:ln w="50800" cap="flat" cmpd="sng">
              <a:solidFill>
                <a:schemeClr val="accent1"/>
              </a:solidFill>
              <a:prstDash val="solid"/>
              <a:round/>
              <a:headEnd type="none" w="sm" len="sm"/>
              <a:tailEnd type="triangle" w="med" len="med"/>
            </a:ln>
            <a:effectLst>
              <a:outerShdw blurRad="40000" dist="20000" dir="5400000" rotWithShape="0">
                <a:srgbClr val="000000">
                  <a:alpha val="37650"/>
                </a:srgbClr>
              </a:outerShdw>
            </a:effectLst>
          </p:spPr>
        </p:cxnSp>
        <p:grpSp>
          <p:nvGrpSpPr>
            <p:cNvPr id="47" name="Group 46"/>
            <p:cNvGrpSpPr/>
            <p:nvPr/>
          </p:nvGrpSpPr>
          <p:grpSpPr>
            <a:xfrm>
              <a:off x="2706748" y="1751908"/>
              <a:ext cx="1650704" cy="1207108"/>
              <a:chOff x="890664" y="2987899"/>
              <a:chExt cx="4568000" cy="3089007"/>
            </a:xfrm>
          </p:grpSpPr>
          <p:pic>
            <p:nvPicPr>
              <p:cNvPr id="48" name="Picture 47" descr="New.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99810" y="2987899"/>
                <a:ext cx="4558854" cy="3089007"/>
              </a:xfrm>
              <a:prstGeom prst="rect">
                <a:avLst/>
              </a:prstGeom>
            </p:spPr>
          </p:pic>
          <p:sp>
            <p:nvSpPr>
              <p:cNvPr id="50" name="Rectangle 49"/>
              <p:cNvSpPr/>
              <p:nvPr/>
            </p:nvSpPr>
            <p:spPr>
              <a:xfrm>
                <a:off x="890664" y="3026555"/>
                <a:ext cx="4568000" cy="3025864"/>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grpSp>
          <p:nvGrpSpPr>
            <p:cNvPr id="78" name="Group 77">
              <a:extLst>
                <a:ext uri="{FF2B5EF4-FFF2-40B4-BE49-F238E27FC236}">
                  <a16:creationId xmlns:a16="http://schemas.microsoft.com/office/drawing/2014/main" id="{B5D3599A-3C9F-874F-B403-23EE8A44E81E}"/>
                </a:ext>
              </a:extLst>
            </p:cNvPr>
            <p:cNvGrpSpPr/>
            <p:nvPr/>
          </p:nvGrpSpPr>
          <p:grpSpPr>
            <a:xfrm>
              <a:off x="2593700" y="3066510"/>
              <a:ext cx="1763752" cy="451061"/>
              <a:chOff x="6022100" y="5000288"/>
              <a:chExt cx="1763752" cy="451061"/>
            </a:xfrm>
          </p:grpSpPr>
          <p:sp>
            <p:nvSpPr>
              <p:cNvPr id="80" name="Round Same Side Corner Rectangle 79">
                <a:extLst>
                  <a:ext uri="{FF2B5EF4-FFF2-40B4-BE49-F238E27FC236}">
                    <a16:creationId xmlns:a16="http://schemas.microsoft.com/office/drawing/2014/main" id="{1F3EB029-C1B2-0C4E-91F2-375038F9AE7E}"/>
                  </a:ext>
                </a:extLst>
              </p:cNvPr>
              <p:cNvSpPr/>
              <p:nvPr/>
            </p:nvSpPr>
            <p:spPr>
              <a:xfrm rot="5400000">
                <a:off x="6782892" y="4448389"/>
                <a:ext cx="451060" cy="1554860"/>
              </a:xfrm>
              <a:prstGeom prst="round2SameRect">
                <a:avLst/>
              </a:prstGeom>
              <a:solidFill>
                <a:srgbClr val="265B9B"/>
              </a:solidFill>
              <a:effectLst/>
            </p:spPr>
            <p:style>
              <a:lnRef idx="1">
                <a:schemeClr val="accent1"/>
              </a:lnRef>
              <a:fillRef idx="3">
                <a:schemeClr val="accent1"/>
              </a:fillRef>
              <a:effectRef idx="2">
                <a:schemeClr val="accent1"/>
              </a:effectRef>
              <a:fontRef idx="minor">
                <a:schemeClr val="lt1"/>
              </a:fontRef>
            </p:style>
            <p:txBody>
              <a:bodyPr vert="vert270" lIns="0" tIns="91440" rIns="0" bIns="0" rtlCol="0" anchor="ctr"/>
              <a:lstStyle/>
              <a:p>
                <a:pPr algn="r"/>
                <a:r>
                  <a:rPr lang="en-US" dirty="0">
                    <a:solidFill>
                      <a:schemeClr val="bg1">
                        <a:lumMod val="95000"/>
                      </a:schemeClr>
                    </a:solidFill>
                    <a:latin typeface="Arial" panose="020B0604020202020204" pitchFamily="34" charset="0"/>
                    <a:cs typeface="Arial" panose="020B0604020202020204" pitchFamily="34" charset="0"/>
                  </a:rPr>
                  <a:t>Acquisition</a:t>
                </a:r>
              </a:p>
            </p:txBody>
          </p:sp>
          <p:sp>
            <p:nvSpPr>
              <p:cNvPr id="83" name="Oval 82">
                <a:extLst>
                  <a:ext uri="{FF2B5EF4-FFF2-40B4-BE49-F238E27FC236}">
                    <a16:creationId xmlns:a16="http://schemas.microsoft.com/office/drawing/2014/main" id="{090676E7-C433-B94E-9066-EBA4DA61DABD}"/>
                  </a:ext>
                </a:extLst>
              </p:cNvPr>
              <p:cNvSpPr/>
              <p:nvPr/>
            </p:nvSpPr>
            <p:spPr>
              <a:xfrm>
                <a:off x="6022100" y="5000288"/>
                <a:ext cx="451060" cy="451060"/>
              </a:xfrm>
              <a:prstGeom prst="ellipse">
                <a:avLst/>
              </a:prstGeom>
              <a:solidFill>
                <a:srgbClr val="265B9B"/>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586130"/>
                <a:r>
                  <a:rPr lang="en-US" sz="2000" dirty="0">
                    <a:solidFill>
                      <a:schemeClr val="bg1">
                        <a:lumMod val="95000"/>
                      </a:schemeClr>
                    </a:solidFill>
                    <a:latin typeface="Arial" panose="020B0604020202020204" pitchFamily="34" charset="0"/>
                    <a:cs typeface="Arial" panose="020B0604020202020204" pitchFamily="34" charset="0"/>
                  </a:rPr>
                  <a:t>2</a:t>
                </a:r>
              </a:p>
            </p:txBody>
          </p:sp>
        </p:grpSp>
      </p:grpSp>
      <p:grpSp>
        <p:nvGrpSpPr>
          <p:cNvPr id="22" name="Group 21">
            <a:extLst>
              <a:ext uri="{FF2B5EF4-FFF2-40B4-BE49-F238E27FC236}">
                <a16:creationId xmlns:a16="http://schemas.microsoft.com/office/drawing/2014/main" id="{25C54094-2E15-6240-9921-3247C2C52A43}"/>
              </a:ext>
            </a:extLst>
          </p:cNvPr>
          <p:cNvGrpSpPr/>
          <p:nvPr/>
        </p:nvGrpSpPr>
        <p:grpSpPr>
          <a:xfrm>
            <a:off x="6569067" y="3628004"/>
            <a:ext cx="4304244" cy="2471045"/>
            <a:chOff x="5813691" y="3628004"/>
            <a:chExt cx="4304244" cy="2471045"/>
          </a:xfrm>
        </p:grpSpPr>
        <p:grpSp>
          <p:nvGrpSpPr>
            <p:cNvPr id="108" name="Group 107">
              <a:extLst>
                <a:ext uri="{FF2B5EF4-FFF2-40B4-BE49-F238E27FC236}">
                  <a16:creationId xmlns:a16="http://schemas.microsoft.com/office/drawing/2014/main" id="{6FEB4C98-062A-CB45-A156-B34F479F8033}"/>
                </a:ext>
              </a:extLst>
            </p:cNvPr>
            <p:cNvGrpSpPr/>
            <p:nvPr/>
          </p:nvGrpSpPr>
          <p:grpSpPr>
            <a:xfrm>
              <a:off x="5813691" y="5647988"/>
              <a:ext cx="3286594" cy="451061"/>
              <a:chOff x="6022100" y="5000288"/>
              <a:chExt cx="3286594" cy="451061"/>
            </a:xfrm>
          </p:grpSpPr>
          <p:sp>
            <p:nvSpPr>
              <p:cNvPr id="109" name="Round Same Side Corner Rectangle 108">
                <a:extLst>
                  <a:ext uri="{FF2B5EF4-FFF2-40B4-BE49-F238E27FC236}">
                    <a16:creationId xmlns:a16="http://schemas.microsoft.com/office/drawing/2014/main" id="{0420A734-B509-7141-ABD1-DE59AA1AD124}"/>
                  </a:ext>
                </a:extLst>
              </p:cNvPr>
              <p:cNvSpPr/>
              <p:nvPr/>
            </p:nvSpPr>
            <p:spPr>
              <a:xfrm rot="5400000">
                <a:off x="7544313" y="3686967"/>
                <a:ext cx="451060" cy="3077703"/>
              </a:xfrm>
              <a:prstGeom prst="round2SameRect">
                <a:avLst/>
              </a:prstGeom>
              <a:solidFill>
                <a:srgbClr val="265B9B"/>
              </a:solidFill>
              <a:effectLst/>
            </p:spPr>
            <p:style>
              <a:lnRef idx="1">
                <a:schemeClr val="accent1"/>
              </a:lnRef>
              <a:fillRef idx="3">
                <a:schemeClr val="accent1"/>
              </a:fillRef>
              <a:effectRef idx="2">
                <a:schemeClr val="accent1"/>
              </a:effectRef>
              <a:fontRef idx="minor">
                <a:schemeClr val="lt1"/>
              </a:fontRef>
            </p:style>
            <p:txBody>
              <a:bodyPr vert="vert270" lIns="0" tIns="91440" rIns="0" bIns="0" rtlCol="0" anchor="ctr"/>
              <a:lstStyle/>
              <a:p>
                <a:pPr algn="r"/>
                <a:r>
                  <a:rPr lang="en-US" dirty="0">
                    <a:solidFill>
                      <a:schemeClr val="bg1">
                        <a:lumMod val="95000"/>
                      </a:schemeClr>
                    </a:solidFill>
                    <a:latin typeface="Arial" panose="020B0604020202020204" pitchFamily="34" charset="0"/>
                    <a:cs typeface="Arial" panose="020B0604020202020204" pitchFamily="34" charset="0"/>
                  </a:rPr>
                  <a:t>Description/Identification</a:t>
                </a:r>
              </a:p>
            </p:txBody>
          </p:sp>
          <p:sp>
            <p:nvSpPr>
              <p:cNvPr id="110" name="Oval 109">
                <a:extLst>
                  <a:ext uri="{FF2B5EF4-FFF2-40B4-BE49-F238E27FC236}">
                    <a16:creationId xmlns:a16="http://schemas.microsoft.com/office/drawing/2014/main" id="{BC3BA2BD-1152-6748-88E8-A87B10DF40A4}"/>
                  </a:ext>
                </a:extLst>
              </p:cNvPr>
              <p:cNvSpPr/>
              <p:nvPr/>
            </p:nvSpPr>
            <p:spPr>
              <a:xfrm>
                <a:off x="6022100" y="5000288"/>
                <a:ext cx="451060" cy="451060"/>
              </a:xfrm>
              <a:prstGeom prst="ellipse">
                <a:avLst/>
              </a:prstGeom>
              <a:solidFill>
                <a:srgbClr val="265B9B"/>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586130"/>
                <a:r>
                  <a:rPr lang="en-US" sz="2000" dirty="0">
                    <a:solidFill>
                      <a:schemeClr val="bg1">
                        <a:lumMod val="95000"/>
                      </a:schemeClr>
                    </a:solidFill>
                    <a:latin typeface="Arial" panose="020B0604020202020204" pitchFamily="34" charset="0"/>
                    <a:cs typeface="Arial" panose="020B0604020202020204" pitchFamily="34" charset="0"/>
                  </a:rPr>
                  <a:t>4</a:t>
                </a:r>
              </a:p>
            </p:txBody>
          </p:sp>
        </p:grpSp>
        <p:grpSp>
          <p:nvGrpSpPr>
            <p:cNvPr id="15" name="Group 14">
              <a:extLst>
                <a:ext uri="{FF2B5EF4-FFF2-40B4-BE49-F238E27FC236}">
                  <a16:creationId xmlns:a16="http://schemas.microsoft.com/office/drawing/2014/main" id="{88D4374B-991A-4844-BB6A-746429EB4218}"/>
                </a:ext>
              </a:extLst>
            </p:cNvPr>
            <p:cNvGrpSpPr/>
            <p:nvPr/>
          </p:nvGrpSpPr>
          <p:grpSpPr>
            <a:xfrm>
              <a:off x="5930025" y="4373849"/>
              <a:ext cx="1644144" cy="1171392"/>
              <a:chOff x="10302648" y="810305"/>
              <a:chExt cx="1405391" cy="1001289"/>
            </a:xfrm>
          </p:grpSpPr>
          <p:grpSp>
            <p:nvGrpSpPr>
              <p:cNvPr id="14" name="Group 13">
                <a:extLst>
                  <a:ext uri="{FF2B5EF4-FFF2-40B4-BE49-F238E27FC236}">
                    <a16:creationId xmlns:a16="http://schemas.microsoft.com/office/drawing/2014/main" id="{9FC14DB4-23AD-B343-A7A7-0DEE99F7348A}"/>
                  </a:ext>
                </a:extLst>
              </p:cNvPr>
              <p:cNvGrpSpPr/>
              <p:nvPr/>
            </p:nvGrpSpPr>
            <p:grpSpPr>
              <a:xfrm>
                <a:off x="10302648" y="810305"/>
                <a:ext cx="1405391" cy="1001289"/>
                <a:chOff x="10302648" y="810305"/>
                <a:chExt cx="1405391" cy="1001289"/>
              </a:xfrm>
            </p:grpSpPr>
            <p:pic>
              <p:nvPicPr>
                <p:cNvPr id="114" name="Picture 113">
                  <a:extLst>
                    <a:ext uri="{FF2B5EF4-FFF2-40B4-BE49-F238E27FC236}">
                      <a16:creationId xmlns:a16="http://schemas.microsoft.com/office/drawing/2014/main" id="{E17670CC-4EAB-2344-80FC-20BD18A025A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302648" y="812334"/>
                  <a:ext cx="410229" cy="997231"/>
                </a:xfrm>
                <a:prstGeom prst="rect">
                  <a:avLst/>
                </a:prstGeom>
              </p:spPr>
            </p:pic>
            <p:pic>
              <p:nvPicPr>
                <p:cNvPr id="115" name="Picture 114">
                  <a:extLst>
                    <a:ext uri="{FF2B5EF4-FFF2-40B4-BE49-F238E27FC236}">
                      <a16:creationId xmlns:a16="http://schemas.microsoft.com/office/drawing/2014/main" id="{B55B71D7-4F7A-374A-8FFA-FA01364721D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656129" y="814363"/>
                  <a:ext cx="410229" cy="997231"/>
                </a:xfrm>
                <a:prstGeom prst="rect">
                  <a:avLst/>
                </a:prstGeom>
              </p:spPr>
            </p:pic>
            <p:pic>
              <p:nvPicPr>
                <p:cNvPr id="116" name="Picture 115">
                  <a:extLst>
                    <a:ext uri="{FF2B5EF4-FFF2-40B4-BE49-F238E27FC236}">
                      <a16:creationId xmlns:a16="http://schemas.microsoft.com/office/drawing/2014/main" id="{BAC14639-F716-4742-9015-FDD0D014CFA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989207" y="812334"/>
                  <a:ext cx="410231" cy="997231"/>
                </a:xfrm>
                <a:prstGeom prst="rect">
                  <a:avLst/>
                </a:prstGeom>
              </p:spPr>
            </p:pic>
            <p:pic>
              <p:nvPicPr>
                <p:cNvPr id="117" name="Picture 116">
                  <a:extLst>
                    <a:ext uri="{FF2B5EF4-FFF2-40B4-BE49-F238E27FC236}">
                      <a16:creationId xmlns:a16="http://schemas.microsoft.com/office/drawing/2014/main" id="{81AE0DBF-B544-C349-AE5B-98D3617DF05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297810" y="810305"/>
                  <a:ext cx="410229" cy="997231"/>
                </a:xfrm>
                <a:prstGeom prst="rect">
                  <a:avLst/>
                </a:prstGeom>
              </p:spPr>
            </p:pic>
          </p:grpSp>
          <p:sp>
            <p:nvSpPr>
              <p:cNvPr id="118" name="Rectangle 117">
                <a:extLst>
                  <a:ext uri="{FF2B5EF4-FFF2-40B4-BE49-F238E27FC236}">
                    <a16:creationId xmlns:a16="http://schemas.microsoft.com/office/drawing/2014/main" id="{5F09446F-E3A6-BD40-9C0C-5CC7ACDC1D0F}"/>
                  </a:ext>
                </a:extLst>
              </p:cNvPr>
              <p:cNvSpPr/>
              <p:nvPr/>
            </p:nvSpPr>
            <p:spPr>
              <a:xfrm>
                <a:off x="10323035" y="839251"/>
                <a:ext cx="1385004" cy="942133"/>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cxnSp>
          <p:nvCxnSpPr>
            <p:cNvPr id="19" name="Elbow Connector 18">
              <a:extLst>
                <a:ext uri="{FF2B5EF4-FFF2-40B4-BE49-F238E27FC236}">
                  <a16:creationId xmlns:a16="http://schemas.microsoft.com/office/drawing/2014/main" id="{AE2F3E23-FA22-A841-B7E0-CB98D02D6E47}"/>
                </a:ext>
              </a:extLst>
            </p:cNvPr>
            <p:cNvCxnSpPr>
              <a:cxnSpLocks/>
              <a:stCxn id="92" idx="0"/>
            </p:cNvCxnSpPr>
            <p:nvPr/>
          </p:nvCxnSpPr>
          <p:spPr>
            <a:xfrm rot="5400000">
              <a:off x="8174851" y="3051173"/>
              <a:ext cx="1366253" cy="2519915"/>
            </a:xfrm>
            <a:prstGeom prst="bentConnector2">
              <a:avLst/>
            </a:prstGeom>
            <a:noFill/>
            <a:ln w="50800" cap="flat" cmpd="sng">
              <a:solidFill>
                <a:schemeClr val="accent1"/>
              </a:solidFill>
              <a:prstDash val="solid"/>
              <a:round/>
              <a:headEnd type="none" w="sm" len="sm"/>
              <a:tailEnd type="triangle" w="med" len="med"/>
            </a:ln>
            <a:effectLst>
              <a:outerShdw blurRad="40000" dist="20000" dir="5400000" rotWithShape="0">
                <a:srgbClr val="000000">
                  <a:alpha val="37650"/>
                </a:srgbClr>
              </a:outerShdw>
            </a:effectLst>
          </p:spPr>
        </p:cxnSp>
        <p:pic>
          <p:nvPicPr>
            <p:cNvPr id="74" name="Picture 73" descr="imgres.jpg">
              <a:extLst>
                <a:ext uri="{FF2B5EF4-FFF2-40B4-BE49-F238E27FC236}">
                  <a16:creationId xmlns:a16="http://schemas.microsoft.com/office/drawing/2014/main" id="{F0B6AF18-9617-1F4A-B15F-F8CF901AFAF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411717" y="5146746"/>
              <a:ext cx="1094737" cy="375737"/>
            </a:xfrm>
            <a:prstGeom prst="rect">
              <a:avLst/>
            </a:prstGeom>
            <a:noFill/>
            <a:ln w="19050" cmpd="sng">
              <a:solidFill>
                <a:schemeClr val="tx2">
                  <a:lumMod val="60000"/>
                  <a:lumOff val="40000"/>
                </a:schemeClr>
              </a:solidFill>
            </a:ln>
          </p:spPr>
        </p:pic>
        <p:pic>
          <p:nvPicPr>
            <p:cNvPr id="76" name="Picture 75">
              <a:extLst>
                <a:ext uri="{FF2B5EF4-FFF2-40B4-BE49-F238E27FC236}">
                  <a16:creationId xmlns:a16="http://schemas.microsoft.com/office/drawing/2014/main" id="{D11A0109-815E-A046-B085-916929DB57D5}"/>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t="-2737"/>
            <a:stretch/>
          </p:blipFill>
          <p:spPr>
            <a:xfrm>
              <a:off x="8153403" y="4427677"/>
              <a:ext cx="490532" cy="468619"/>
            </a:xfrm>
            <a:prstGeom prst="rect">
              <a:avLst/>
            </a:prstGeom>
            <a:noFill/>
            <a:ln w="19050" cmpd="sng">
              <a:solidFill>
                <a:schemeClr val="tx2">
                  <a:lumMod val="60000"/>
                  <a:lumOff val="40000"/>
                </a:schemeClr>
              </a:solidFill>
            </a:ln>
          </p:spPr>
        </p:pic>
        <p:grpSp>
          <p:nvGrpSpPr>
            <p:cNvPr id="79" name="Group 78">
              <a:extLst>
                <a:ext uri="{FF2B5EF4-FFF2-40B4-BE49-F238E27FC236}">
                  <a16:creationId xmlns:a16="http://schemas.microsoft.com/office/drawing/2014/main" id="{F2BE3178-34B3-144B-8A84-890DF1001060}"/>
                </a:ext>
              </a:extLst>
            </p:cNvPr>
            <p:cNvGrpSpPr/>
            <p:nvPr/>
          </p:nvGrpSpPr>
          <p:grpSpPr>
            <a:xfrm>
              <a:off x="8837467" y="4311130"/>
              <a:ext cx="476475" cy="451061"/>
              <a:chOff x="10597508" y="654195"/>
              <a:chExt cx="1387251" cy="1313258"/>
            </a:xfrm>
          </p:grpSpPr>
          <p:sp>
            <p:nvSpPr>
              <p:cNvPr id="81" name="Rounded Rectangle 80">
                <a:extLst>
                  <a:ext uri="{FF2B5EF4-FFF2-40B4-BE49-F238E27FC236}">
                    <a16:creationId xmlns:a16="http://schemas.microsoft.com/office/drawing/2014/main" id="{BC9EE384-C8E3-B446-B881-AE35B0DF96EB}"/>
                  </a:ext>
                </a:extLst>
              </p:cNvPr>
              <p:cNvSpPr/>
              <p:nvPr/>
            </p:nvSpPr>
            <p:spPr>
              <a:xfrm>
                <a:off x="10597508" y="654195"/>
                <a:ext cx="1387251" cy="1313258"/>
              </a:xfrm>
              <a:prstGeom prst="roundRect">
                <a:avLst>
                  <a:gd name="adj" fmla="val 3799"/>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a:latin typeface="Arial" panose="020B0604020202020204" pitchFamily="34" charset="0"/>
                    <a:cs typeface="Arial" panose="020B0604020202020204" pitchFamily="34" charset="0"/>
                  </a:rPr>
                  <a:t>v</a:t>
                </a:r>
              </a:p>
            </p:txBody>
          </p:sp>
          <p:pic>
            <p:nvPicPr>
              <p:cNvPr id="85" name="Picture 84" descr="A close up of a logo&#10;&#10;Description automatically generated">
                <a:extLst>
                  <a:ext uri="{FF2B5EF4-FFF2-40B4-BE49-F238E27FC236}">
                    <a16:creationId xmlns:a16="http://schemas.microsoft.com/office/drawing/2014/main" id="{BBC47FFA-D6AB-2841-9E52-626C4E251225}"/>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10628575" y="697366"/>
                <a:ext cx="1302331" cy="1270086"/>
              </a:xfrm>
              <a:prstGeom prst="rect">
                <a:avLst/>
              </a:prstGeom>
              <a:noFill/>
              <a:ln w="19050" cmpd="sng">
                <a:solidFill>
                  <a:schemeClr val="tx2">
                    <a:lumMod val="60000"/>
                    <a:lumOff val="40000"/>
                  </a:schemeClr>
                </a:solidFill>
              </a:ln>
            </p:spPr>
          </p:pic>
        </p:grpSp>
      </p:grpSp>
    </p:spTree>
    <p:extLst>
      <p:ext uri="{BB962C8B-B14F-4D97-AF65-F5344CB8AC3E}">
        <p14:creationId xmlns:p14="http://schemas.microsoft.com/office/powerpoint/2010/main" val="408879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right)">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07318D1B-4F8A-E249-80C4-3452CAC6A786}"/>
              </a:ext>
            </a:extLst>
          </p:cNvPr>
          <p:cNvSpPr/>
          <p:nvPr/>
        </p:nvSpPr>
        <p:spPr>
          <a:xfrm>
            <a:off x="117987" y="1220179"/>
            <a:ext cx="4454014" cy="5268477"/>
          </a:xfrm>
          <a:prstGeom prst="roundRect">
            <a:avLst/>
          </a:prstGeom>
          <a:noFill/>
          <a:ln w="28575">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1">
                    <a:lumMod val="40000"/>
                    <a:lumOff val="60000"/>
                  </a:schemeClr>
                </a:solidFill>
              </a:rPr>
              <a:t>Data gathering mediated by a web application</a:t>
            </a:r>
          </a:p>
          <a:p>
            <a:pPr algn="ctr"/>
            <a:endParaRPr lang="en-US" sz="2800" dirty="0">
              <a:solidFill>
                <a:schemeClr val="accent1"/>
              </a:solidFill>
            </a:endParaRPr>
          </a:p>
          <a:p>
            <a:pPr algn="ctr"/>
            <a:endParaRPr lang="en-US" sz="2800" dirty="0">
              <a:solidFill>
                <a:schemeClr val="accent1"/>
              </a:solidFill>
            </a:endParaRPr>
          </a:p>
          <a:p>
            <a:pPr algn="ctr"/>
            <a:endParaRPr lang="en-US" sz="2800" dirty="0">
              <a:solidFill>
                <a:schemeClr val="accent1"/>
              </a:solidFill>
            </a:endParaRPr>
          </a:p>
          <a:p>
            <a:pPr algn="ctr"/>
            <a:endParaRPr lang="en-US" sz="2800" dirty="0">
              <a:solidFill>
                <a:schemeClr val="accent1"/>
              </a:solidFill>
            </a:endParaRPr>
          </a:p>
          <a:p>
            <a:pPr algn="ctr"/>
            <a:endParaRPr lang="en-US" sz="2800" dirty="0">
              <a:solidFill>
                <a:schemeClr val="accent1"/>
              </a:solidFill>
            </a:endParaRPr>
          </a:p>
          <a:p>
            <a:pPr algn="ctr"/>
            <a:endParaRPr lang="en-US" sz="2800" dirty="0">
              <a:solidFill>
                <a:schemeClr val="accent1"/>
              </a:solidFill>
            </a:endParaRP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a:extLst>
              <a:ext uri="{FF2B5EF4-FFF2-40B4-BE49-F238E27FC236}">
                <a16:creationId xmlns:a16="http://schemas.microsoft.com/office/drawing/2014/main" id="{3F6D3DE1-16FB-8C4B-A746-7556F072E719}"/>
              </a:ext>
            </a:extLst>
          </p:cNvPr>
          <p:cNvSpPr>
            <a:spLocks noGrp="1"/>
          </p:cNvSpPr>
          <p:nvPr>
            <p:ph type="title"/>
          </p:nvPr>
        </p:nvSpPr>
        <p:spPr/>
        <p:txBody>
          <a:bodyPr>
            <a:normAutofit/>
          </a:bodyPr>
          <a:lstStyle/>
          <a:p>
            <a:r>
              <a:rPr lang="en-US" dirty="0"/>
              <a:t>A simpler case: import “big data” into a web app</a:t>
            </a:r>
          </a:p>
        </p:txBody>
      </p:sp>
      <p:sp>
        <p:nvSpPr>
          <p:cNvPr id="15" name="Content Placeholder 14">
            <a:extLst>
              <a:ext uri="{FF2B5EF4-FFF2-40B4-BE49-F238E27FC236}">
                <a16:creationId xmlns:a16="http://schemas.microsoft.com/office/drawing/2014/main" id="{D69FB938-786D-264B-B169-3A3BE0C97A4E}"/>
              </a:ext>
            </a:extLst>
          </p:cNvPr>
          <p:cNvSpPr>
            <a:spLocks noGrp="1"/>
          </p:cNvSpPr>
          <p:nvPr>
            <p:ph idx="1"/>
          </p:nvPr>
        </p:nvSpPr>
        <p:spPr>
          <a:xfrm>
            <a:off x="4661434" y="1600201"/>
            <a:ext cx="6920965" cy="4525963"/>
          </a:xfrm>
        </p:spPr>
        <p:txBody>
          <a:bodyPr>
            <a:normAutofit fontScale="77500" lnSpcReduction="20000"/>
          </a:bodyPr>
          <a:lstStyle/>
          <a:p>
            <a:r>
              <a:rPr lang="en-US" dirty="0"/>
              <a:t>You provide a web application (data portal, library service) that allows researchers to import “big” datasets</a:t>
            </a:r>
          </a:p>
          <a:p>
            <a:r>
              <a:rPr lang="en-US" dirty="0"/>
              <a:t>The datasets are too big for normal file upload interfaces or storage systems (1000+ files, TB+ data)</a:t>
            </a:r>
          </a:p>
          <a:p>
            <a:r>
              <a:rPr lang="en-US" dirty="0"/>
              <a:t>The datasets must be curated (authorized, reviewed &amp; catalogued, managed)</a:t>
            </a:r>
          </a:p>
          <a:p>
            <a:r>
              <a:rPr lang="en-US" dirty="0"/>
              <a:t>You don’t want a lot of code maintenance, and you don’t want to give a lot of technical support to researchers</a:t>
            </a:r>
          </a:p>
        </p:txBody>
      </p:sp>
      <p:grpSp>
        <p:nvGrpSpPr>
          <p:cNvPr id="13" name="Group 12">
            <a:extLst>
              <a:ext uri="{FF2B5EF4-FFF2-40B4-BE49-F238E27FC236}">
                <a16:creationId xmlns:a16="http://schemas.microsoft.com/office/drawing/2014/main" id="{D732979A-CC99-D047-B4C0-5A46607287C6}"/>
              </a:ext>
            </a:extLst>
          </p:cNvPr>
          <p:cNvGrpSpPr/>
          <p:nvPr/>
        </p:nvGrpSpPr>
        <p:grpSpPr>
          <a:xfrm>
            <a:off x="2500318" y="2032647"/>
            <a:ext cx="1891252" cy="1650484"/>
            <a:chOff x="553534" y="2032647"/>
            <a:chExt cx="1891252" cy="1650484"/>
          </a:xfrm>
        </p:grpSpPr>
        <p:grpSp>
          <p:nvGrpSpPr>
            <p:cNvPr id="8" name="Group 7">
              <a:extLst>
                <a:ext uri="{FF2B5EF4-FFF2-40B4-BE49-F238E27FC236}">
                  <a16:creationId xmlns:a16="http://schemas.microsoft.com/office/drawing/2014/main" id="{B9FCA838-F186-A64D-A42F-2D7FFC233055}"/>
                </a:ext>
              </a:extLst>
            </p:cNvPr>
            <p:cNvGrpSpPr/>
            <p:nvPr/>
          </p:nvGrpSpPr>
          <p:grpSpPr>
            <a:xfrm>
              <a:off x="1086428" y="2032647"/>
              <a:ext cx="1078672" cy="946507"/>
              <a:chOff x="182720" y="3832068"/>
              <a:chExt cx="2281608" cy="1920867"/>
            </a:xfrm>
          </p:grpSpPr>
          <p:pic>
            <p:nvPicPr>
              <p:cNvPr id="9" name="Picture 8" descr="4462921_photo.jpg">
                <a:extLst>
                  <a:ext uri="{FF2B5EF4-FFF2-40B4-BE49-F238E27FC236}">
                    <a16:creationId xmlns:a16="http://schemas.microsoft.com/office/drawing/2014/main" id="{4C5C0C01-0229-C446-B070-FA7B29F261D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7837" y="3832068"/>
                <a:ext cx="2276491" cy="1920867"/>
              </a:xfrm>
              <a:prstGeom prst="rect">
                <a:avLst/>
              </a:prstGeom>
            </p:spPr>
          </p:pic>
          <p:sp>
            <p:nvSpPr>
              <p:cNvPr id="10" name="Rectangle 9">
                <a:extLst>
                  <a:ext uri="{FF2B5EF4-FFF2-40B4-BE49-F238E27FC236}">
                    <a16:creationId xmlns:a16="http://schemas.microsoft.com/office/drawing/2014/main" id="{DA33FB97-DBEB-9D47-8F33-49B05C5A20F4}"/>
                  </a:ext>
                </a:extLst>
              </p:cNvPr>
              <p:cNvSpPr/>
              <p:nvPr/>
            </p:nvSpPr>
            <p:spPr>
              <a:xfrm>
                <a:off x="182720" y="3832068"/>
                <a:ext cx="2272275" cy="1920867"/>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rial"/>
                  <a:cs typeface="Arial"/>
                </a:endParaRPr>
              </a:p>
            </p:txBody>
          </p:sp>
        </p:grpSp>
        <p:grpSp>
          <p:nvGrpSpPr>
            <p:cNvPr id="21" name="Group 20">
              <a:extLst>
                <a:ext uri="{FF2B5EF4-FFF2-40B4-BE49-F238E27FC236}">
                  <a16:creationId xmlns:a16="http://schemas.microsoft.com/office/drawing/2014/main" id="{CC37882C-39D4-CF4F-A6FE-03B5DAE29C40}"/>
                </a:ext>
              </a:extLst>
            </p:cNvPr>
            <p:cNvGrpSpPr/>
            <p:nvPr/>
          </p:nvGrpSpPr>
          <p:grpSpPr>
            <a:xfrm>
              <a:off x="1337529" y="2712205"/>
              <a:ext cx="1078672" cy="946507"/>
              <a:chOff x="182720" y="3832068"/>
              <a:chExt cx="2281608" cy="1920867"/>
            </a:xfrm>
          </p:grpSpPr>
          <p:pic>
            <p:nvPicPr>
              <p:cNvPr id="22" name="Picture 21" descr="4462921_photo.jpg">
                <a:extLst>
                  <a:ext uri="{FF2B5EF4-FFF2-40B4-BE49-F238E27FC236}">
                    <a16:creationId xmlns:a16="http://schemas.microsoft.com/office/drawing/2014/main" id="{72131391-3A38-5F46-80D5-E11F891359E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7837" y="3832068"/>
                <a:ext cx="2276491" cy="1920867"/>
              </a:xfrm>
              <a:prstGeom prst="rect">
                <a:avLst/>
              </a:prstGeom>
            </p:spPr>
          </p:pic>
          <p:sp>
            <p:nvSpPr>
              <p:cNvPr id="23" name="Rectangle 22">
                <a:extLst>
                  <a:ext uri="{FF2B5EF4-FFF2-40B4-BE49-F238E27FC236}">
                    <a16:creationId xmlns:a16="http://schemas.microsoft.com/office/drawing/2014/main" id="{3F9393D7-9834-E74E-A189-3A03CA725FFC}"/>
                  </a:ext>
                </a:extLst>
              </p:cNvPr>
              <p:cNvSpPr/>
              <p:nvPr/>
            </p:nvSpPr>
            <p:spPr>
              <a:xfrm>
                <a:off x="182720" y="3832068"/>
                <a:ext cx="2272275" cy="1920867"/>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rial"/>
                  <a:cs typeface="Arial"/>
                </a:endParaRPr>
              </a:p>
            </p:txBody>
          </p:sp>
        </p:grpSp>
        <p:grpSp>
          <p:nvGrpSpPr>
            <p:cNvPr id="24" name="Group 23">
              <a:extLst>
                <a:ext uri="{FF2B5EF4-FFF2-40B4-BE49-F238E27FC236}">
                  <a16:creationId xmlns:a16="http://schemas.microsoft.com/office/drawing/2014/main" id="{DA01F486-6DE9-C942-9255-C5B873296ED1}"/>
                </a:ext>
              </a:extLst>
            </p:cNvPr>
            <p:cNvGrpSpPr/>
            <p:nvPr/>
          </p:nvGrpSpPr>
          <p:grpSpPr>
            <a:xfrm>
              <a:off x="553534" y="2512602"/>
              <a:ext cx="1078672" cy="946507"/>
              <a:chOff x="182720" y="3832068"/>
              <a:chExt cx="2281608" cy="1920867"/>
            </a:xfrm>
          </p:grpSpPr>
          <p:pic>
            <p:nvPicPr>
              <p:cNvPr id="25" name="Picture 24" descr="4462921_photo.jpg">
                <a:extLst>
                  <a:ext uri="{FF2B5EF4-FFF2-40B4-BE49-F238E27FC236}">
                    <a16:creationId xmlns:a16="http://schemas.microsoft.com/office/drawing/2014/main" id="{8BEBA39C-2193-D54B-81DB-180E564275C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7837" y="3832068"/>
                <a:ext cx="2276491" cy="1920867"/>
              </a:xfrm>
              <a:prstGeom prst="rect">
                <a:avLst/>
              </a:prstGeom>
            </p:spPr>
          </p:pic>
          <p:sp>
            <p:nvSpPr>
              <p:cNvPr id="26" name="Rectangle 25">
                <a:extLst>
                  <a:ext uri="{FF2B5EF4-FFF2-40B4-BE49-F238E27FC236}">
                    <a16:creationId xmlns:a16="http://schemas.microsoft.com/office/drawing/2014/main" id="{6643F201-E11F-CE43-BB2A-ED25A200539C}"/>
                  </a:ext>
                </a:extLst>
              </p:cNvPr>
              <p:cNvSpPr/>
              <p:nvPr/>
            </p:nvSpPr>
            <p:spPr>
              <a:xfrm>
                <a:off x="182720" y="3832068"/>
                <a:ext cx="2272275" cy="1920867"/>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rial"/>
                  <a:cs typeface="Arial"/>
                </a:endParaRPr>
              </a:p>
            </p:txBody>
          </p:sp>
        </p:grpSp>
        <p:pic>
          <p:nvPicPr>
            <p:cNvPr id="33" name="Picture 32">
              <a:extLst>
                <a:ext uri="{FF2B5EF4-FFF2-40B4-BE49-F238E27FC236}">
                  <a16:creationId xmlns:a16="http://schemas.microsoft.com/office/drawing/2014/main" id="{297A81D6-4258-1E49-BB78-AD9AB149208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0412" y="3178757"/>
              <a:ext cx="504374" cy="504374"/>
            </a:xfrm>
            <a:prstGeom prst="rect">
              <a:avLst/>
            </a:prstGeom>
          </p:spPr>
        </p:pic>
        <p:pic>
          <p:nvPicPr>
            <p:cNvPr id="35" name="Picture 34">
              <a:extLst>
                <a:ext uri="{FF2B5EF4-FFF2-40B4-BE49-F238E27FC236}">
                  <a16:creationId xmlns:a16="http://schemas.microsoft.com/office/drawing/2014/main" id="{41BC0389-E95C-8541-87CA-2186D82A56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7443" y="2089194"/>
              <a:ext cx="583441" cy="366861"/>
            </a:xfrm>
            <a:prstGeom prst="rect">
              <a:avLst/>
            </a:prstGeom>
          </p:spPr>
        </p:pic>
        <p:pic>
          <p:nvPicPr>
            <p:cNvPr id="36" name="Picture 35">
              <a:extLst>
                <a:ext uri="{FF2B5EF4-FFF2-40B4-BE49-F238E27FC236}">
                  <a16:creationId xmlns:a16="http://schemas.microsoft.com/office/drawing/2014/main" id="{1DF60D90-6C6F-8D4C-8BDA-81D03F0A81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85020" y="2997662"/>
              <a:ext cx="441888" cy="441888"/>
            </a:xfrm>
            <a:prstGeom prst="rect">
              <a:avLst/>
            </a:prstGeom>
          </p:spPr>
        </p:pic>
      </p:grpSp>
      <p:sp>
        <p:nvSpPr>
          <p:cNvPr id="29" name="TextBox 28">
            <a:extLst>
              <a:ext uri="{FF2B5EF4-FFF2-40B4-BE49-F238E27FC236}">
                <a16:creationId xmlns:a16="http://schemas.microsoft.com/office/drawing/2014/main" id="{952C0284-6CA0-E84A-B0A2-D63C9804877D}"/>
              </a:ext>
            </a:extLst>
          </p:cNvPr>
          <p:cNvSpPr txBox="1"/>
          <p:nvPr/>
        </p:nvSpPr>
        <p:spPr>
          <a:xfrm>
            <a:off x="2647381" y="4434367"/>
            <a:ext cx="1789058" cy="276999"/>
          </a:xfrm>
          <a:prstGeom prst="rect">
            <a:avLst/>
          </a:prstGeom>
          <a:noFill/>
        </p:spPr>
        <p:txBody>
          <a:bodyPr wrap="square" rtlCol="0">
            <a:spAutoFit/>
          </a:bodyPr>
          <a:lstStyle/>
          <a:p>
            <a:pPr algn="ctr" fontAlgn="auto">
              <a:spcBef>
                <a:spcPts val="0"/>
              </a:spcBef>
              <a:spcAft>
                <a:spcPts val="0"/>
              </a:spcAft>
            </a:pPr>
            <a:r>
              <a:rPr lang="en-US" sz="1200" b="1" dirty="0">
                <a:solidFill>
                  <a:schemeClr val="accent1">
                    <a:lumMod val="40000"/>
                    <a:lumOff val="60000"/>
                  </a:schemeClr>
                </a:solidFill>
                <a:latin typeface="Arial"/>
                <a:cs typeface="Arial"/>
              </a:rPr>
              <a:t>Your Cloud Storage</a:t>
            </a:r>
          </a:p>
        </p:txBody>
      </p:sp>
      <p:grpSp>
        <p:nvGrpSpPr>
          <p:cNvPr id="30" name="Group 29">
            <a:extLst>
              <a:ext uri="{FF2B5EF4-FFF2-40B4-BE49-F238E27FC236}">
                <a16:creationId xmlns:a16="http://schemas.microsoft.com/office/drawing/2014/main" id="{3A4F96B1-9B25-8846-8AD6-2E3D5D003358}"/>
              </a:ext>
            </a:extLst>
          </p:cNvPr>
          <p:cNvGrpSpPr/>
          <p:nvPr/>
        </p:nvGrpSpPr>
        <p:grpSpPr>
          <a:xfrm>
            <a:off x="2819537" y="4721581"/>
            <a:ext cx="1530247" cy="1478038"/>
            <a:chOff x="8491783" y="700521"/>
            <a:chExt cx="1530247" cy="1478038"/>
          </a:xfrm>
        </p:grpSpPr>
        <p:pic>
          <p:nvPicPr>
            <p:cNvPr id="39" name="Picture 38">
              <a:extLst>
                <a:ext uri="{FF2B5EF4-FFF2-40B4-BE49-F238E27FC236}">
                  <a16:creationId xmlns:a16="http://schemas.microsoft.com/office/drawing/2014/main" id="{EADCFCA5-D371-954F-938B-5902AD897A9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227774" y="700521"/>
              <a:ext cx="794256" cy="1478038"/>
            </a:xfrm>
            <a:prstGeom prst="rect">
              <a:avLst/>
            </a:prstGeom>
            <a:ln w="19050">
              <a:noFill/>
            </a:ln>
          </p:spPr>
        </p:pic>
        <p:pic>
          <p:nvPicPr>
            <p:cNvPr id="40" name="Picture 39">
              <a:extLst>
                <a:ext uri="{FF2B5EF4-FFF2-40B4-BE49-F238E27FC236}">
                  <a16:creationId xmlns:a16="http://schemas.microsoft.com/office/drawing/2014/main" id="{E3634B82-9CA9-BD4C-86FB-10D75AE71325}"/>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491783" y="700521"/>
              <a:ext cx="794256" cy="1478038"/>
            </a:xfrm>
            <a:prstGeom prst="rect">
              <a:avLst/>
            </a:prstGeom>
            <a:ln w="19050">
              <a:noFill/>
            </a:ln>
          </p:spPr>
        </p:pic>
      </p:grpSp>
      <p:sp>
        <p:nvSpPr>
          <p:cNvPr id="31" name="Rectangle 30">
            <a:extLst>
              <a:ext uri="{FF2B5EF4-FFF2-40B4-BE49-F238E27FC236}">
                <a16:creationId xmlns:a16="http://schemas.microsoft.com/office/drawing/2014/main" id="{FA89C21E-A649-3241-9144-ED3538D7F9F1}"/>
              </a:ext>
            </a:extLst>
          </p:cNvPr>
          <p:cNvSpPr/>
          <p:nvPr/>
        </p:nvSpPr>
        <p:spPr>
          <a:xfrm>
            <a:off x="2791452" y="4690465"/>
            <a:ext cx="1558332" cy="1509153"/>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latin typeface="Arial"/>
              <a:cs typeface="Arial"/>
            </a:endParaRPr>
          </a:p>
        </p:txBody>
      </p:sp>
      <p:grpSp>
        <p:nvGrpSpPr>
          <p:cNvPr id="6" name="Group 5">
            <a:extLst>
              <a:ext uri="{FF2B5EF4-FFF2-40B4-BE49-F238E27FC236}">
                <a16:creationId xmlns:a16="http://schemas.microsoft.com/office/drawing/2014/main" id="{03A4A15F-4440-18F7-C89A-042BECD12184}"/>
              </a:ext>
            </a:extLst>
          </p:cNvPr>
          <p:cNvGrpSpPr/>
          <p:nvPr/>
        </p:nvGrpSpPr>
        <p:grpSpPr>
          <a:xfrm>
            <a:off x="3181696" y="4753712"/>
            <a:ext cx="784186" cy="537528"/>
            <a:chOff x="3477530" y="4753712"/>
            <a:chExt cx="784186" cy="537528"/>
          </a:xfrm>
        </p:grpSpPr>
        <p:sp>
          <p:nvSpPr>
            <p:cNvPr id="37" name="Rounded Rectangle 36">
              <a:extLst>
                <a:ext uri="{FF2B5EF4-FFF2-40B4-BE49-F238E27FC236}">
                  <a16:creationId xmlns:a16="http://schemas.microsoft.com/office/drawing/2014/main" id="{831B8513-E2F8-F444-8BEB-3013722A0D2B}"/>
                </a:ext>
              </a:extLst>
            </p:cNvPr>
            <p:cNvSpPr/>
            <p:nvPr/>
          </p:nvSpPr>
          <p:spPr>
            <a:xfrm>
              <a:off x="3477530" y="4753712"/>
              <a:ext cx="784186" cy="537528"/>
            </a:xfrm>
            <a:prstGeom prst="roundRect">
              <a:avLst>
                <a:gd name="adj" fmla="val 6005"/>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8" name="Picture 37" descr="globus_connect_logo.png">
              <a:extLst>
                <a:ext uri="{FF2B5EF4-FFF2-40B4-BE49-F238E27FC236}">
                  <a16:creationId xmlns:a16="http://schemas.microsoft.com/office/drawing/2014/main" id="{54D0C537-4AF7-8A4A-8D2D-F681771686F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509106" y="4780890"/>
              <a:ext cx="722054" cy="483171"/>
            </a:xfrm>
            <a:prstGeom prst="rect">
              <a:avLst/>
            </a:prstGeom>
            <a:solidFill>
              <a:schemeClr val="bg1">
                <a:lumMod val="95000"/>
              </a:schemeClr>
            </a:solidFill>
          </p:spPr>
        </p:pic>
      </p:grpSp>
      <p:pic>
        <p:nvPicPr>
          <p:cNvPr id="12" name="Picture 11" descr="Graphical user interface, application&#10;&#10;Description automatically generated">
            <a:extLst>
              <a:ext uri="{FF2B5EF4-FFF2-40B4-BE49-F238E27FC236}">
                <a16:creationId xmlns:a16="http://schemas.microsoft.com/office/drawing/2014/main" id="{EDAD18DA-896B-9740-BFB7-D095A249DBA5}"/>
              </a:ext>
            </a:extLst>
          </p:cNvPr>
          <p:cNvPicPr>
            <a:picLocks noChangeAspect="1"/>
          </p:cNvPicPr>
          <p:nvPr/>
        </p:nvPicPr>
        <p:blipFill>
          <a:blip r:embed="rId9"/>
          <a:stretch>
            <a:fillRect/>
          </a:stretch>
        </p:blipFill>
        <p:spPr>
          <a:xfrm>
            <a:off x="257105" y="3017006"/>
            <a:ext cx="2046532" cy="2096371"/>
          </a:xfrm>
          <a:prstGeom prst="rect">
            <a:avLst/>
          </a:prstGeom>
        </p:spPr>
      </p:pic>
      <p:sp>
        <p:nvSpPr>
          <p:cNvPr id="14" name="Down Arrow 13">
            <a:extLst>
              <a:ext uri="{FF2B5EF4-FFF2-40B4-BE49-F238E27FC236}">
                <a16:creationId xmlns:a16="http://schemas.microsoft.com/office/drawing/2014/main" id="{249F27B0-3BFD-8748-AA8D-D96FF2D99E1B}"/>
              </a:ext>
            </a:extLst>
          </p:cNvPr>
          <p:cNvSpPr/>
          <p:nvPr/>
        </p:nvSpPr>
        <p:spPr>
          <a:xfrm>
            <a:off x="3284313" y="3790335"/>
            <a:ext cx="602883" cy="64403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C5A862A-7F6D-D421-4860-10A3443CE964}"/>
              </a:ext>
            </a:extLst>
          </p:cNvPr>
          <p:cNvSpPr txBox="1"/>
          <p:nvPr/>
        </p:nvSpPr>
        <p:spPr>
          <a:xfrm>
            <a:off x="4686871" y="6398699"/>
            <a:ext cx="7387142" cy="369332"/>
          </a:xfrm>
          <a:prstGeom prst="rect">
            <a:avLst/>
          </a:prstGeom>
          <a:noFill/>
        </p:spPr>
        <p:txBody>
          <a:bodyPr wrap="square" rtlCol="0">
            <a:spAutoFit/>
          </a:bodyPr>
          <a:lstStyle/>
          <a:p>
            <a:r>
              <a:rPr lang="en-US" i="1" dirty="0">
                <a:solidFill>
                  <a:schemeClr val="bg1"/>
                </a:solidFill>
              </a:rPr>
              <a:t>Example website: NIH Common Fund Data Ecosystem (CFDE) Portal</a:t>
            </a:r>
          </a:p>
        </p:txBody>
      </p:sp>
      <p:grpSp>
        <p:nvGrpSpPr>
          <p:cNvPr id="7" name="Group 6">
            <a:extLst>
              <a:ext uri="{FF2B5EF4-FFF2-40B4-BE49-F238E27FC236}">
                <a16:creationId xmlns:a16="http://schemas.microsoft.com/office/drawing/2014/main" id="{03243728-988E-62A1-2B2D-DC8D7AF87D3A}"/>
              </a:ext>
            </a:extLst>
          </p:cNvPr>
          <p:cNvGrpSpPr/>
          <p:nvPr/>
        </p:nvGrpSpPr>
        <p:grpSpPr>
          <a:xfrm>
            <a:off x="2857692" y="5588636"/>
            <a:ext cx="784186" cy="537528"/>
            <a:chOff x="2869978" y="5588636"/>
            <a:chExt cx="784186" cy="537528"/>
          </a:xfrm>
        </p:grpSpPr>
        <p:sp>
          <p:nvSpPr>
            <p:cNvPr id="42" name="Rounded Rectangle 41">
              <a:extLst>
                <a:ext uri="{FF2B5EF4-FFF2-40B4-BE49-F238E27FC236}">
                  <a16:creationId xmlns:a16="http://schemas.microsoft.com/office/drawing/2014/main" id="{CE3EFFDA-1D1E-57FC-5A46-46B8B2D21785}"/>
                </a:ext>
              </a:extLst>
            </p:cNvPr>
            <p:cNvSpPr/>
            <p:nvPr/>
          </p:nvSpPr>
          <p:spPr>
            <a:xfrm>
              <a:off x="2869978" y="5588636"/>
              <a:ext cx="784186" cy="537528"/>
            </a:xfrm>
            <a:prstGeom prst="roundRect">
              <a:avLst>
                <a:gd name="adj" fmla="val 6005"/>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Logo&#10;&#10;Description automatically generated with low confidence">
              <a:extLst>
                <a:ext uri="{FF2B5EF4-FFF2-40B4-BE49-F238E27FC236}">
                  <a16:creationId xmlns:a16="http://schemas.microsoft.com/office/drawing/2014/main" id="{F8357A52-6BE2-FADC-07C6-EEDC4DAE5AD4}"/>
                </a:ext>
              </a:extLst>
            </p:cNvPr>
            <p:cNvPicPr>
              <a:picLocks noChangeAspect="1"/>
            </p:cNvPicPr>
            <p:nvPr/>
          </p:nvPicPr>
          <p:blipFill>
            <a:blip r:embed="rId10"/>
            <a:stretch>
              <a:fillRect/>
            </a:stretch>
          </p:blipFill>
          <p:spPr>
            <a:xfrm>
              <a:off x="2963310" y="5645893"/>
              <a:ext cx="592218" cy="423013"/>
            </a:xfrm>
            <a:prstGeom prst="rect">
              <a:avLst/>
            </a:prstGeom>
          </p:spPr>
        </p:pic>
      </p:grpSp>
    </p:spTree>
    <p:extLst>
      <p:ext uri="{BB962C8B-B14F-4D97-AF65-F5344CB8AC3E}">
        <p14:creationId xmlns:p14="http://schemas.microsoft.com/office/powerpoint/2010/main" val="508816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1215483" y="0"/>
            <a:ext cx="10976400" cy="1143200"/>
          </a:xfrm>
        </p:spPr>
        <p:txBody>
          <a:bodyPr spcFirstLastPara="1" vert="horz" wrap="square" lIns="91433" tIns="45700" rIns="91433" bIns="45700" rtlCol="0" anchor="ctr" anchorCtr="0">
            <a:normAutofit/>
          </a:bodyPr>
          <a:lstStyle/>
          <a:p>
            <a:pPr lvl="0"/>
            <a:r>
              <a:rPr lang="en-GB" dirty="0"/>
              <a:t>Why we provide portals and science gateways</a:t>
            </a:r>
          </a:p>
        </p:txBody>
      </p:sp>
      <p:sp>
        <p:nvSpPr>
          <p:cNvPr id="108" name="Google Shape;108;p24"/>
          <p:cNvSpPr txBox="1">
            <a:spLocks noGrp="1"/>
          </p:cNvSpPr>
          <p:nvPr>
            <p:ph type="body" idx="1"/>
          </p:nvPr>
        </p:nvSpPr>
        <p:spPr>
          <a:xfrm>
            <a:off x="609600" y="1600201"/>
            <a:ext cx="10972800" cy="4526000"/>
          </a:xfrm>
        </p:spPr>
        <p:txBody>
          <a:bodyPr spcFirstLastPara="1" vert="horz" wrap="square" lIns="91433" tIns="45700" rIns="91433" bIns="45700" rtlCol="0" anchor="t" anchorCtr="0">
            <a:normAutofit/>
          </a:bodyPr>
          <a:lstStyle/>
          <a:p>
            <a:pPr lvl="0"/>
            <a:r>
              <a:rPr lang="en-GB" dirty="0"/>
              <a:t>Enable a broad audience of researchers to access the latest research data</a:t>
            </a:r>
          </a:p>
          <a:p>
            <a:pPr lvl="0"/>
            <a:r>
              <a:rPr lang="en-GB" dirty="0"/>
              <a:t>Simplify access to complicated data sources (beamlines, electron microscopes, sequencers, etc) </a:t>
            </a:r>
          </a:p>
          <a:p>
            <a:pPr lvl="0"/>
            <a:r>
              <a:rPr lang="en-GB" dirty="0"/>
              <a:t>Add curation and cataloguing so data is findable</a:t>
            </a:r>
          </a:p>
          <a:p>
            <a:pPr lvl="0"/>
            <a:r>
              <a:rPr lang="en-GB" dirty="0"/>
              <a:t>Enable researchers to customize their experience</a:t>
            </a:r>
          </a:p>
          <a:p>
            <a:pPr lvl="0"/>
            <a:r>
              <a:rPr lang="en-GB" dirty="0"/>
              <a:t>Enforce (sometimes complex) access policies</a:t>
            </a:r>
          </a:p>
        </p:txBody>
      </p:sp>
    </p:spTree>
    <p:extLst>
      <p:ext uri="{BB962C8B-B14F-4D97-AF65-F5344CB8AC3E}">
        <p14:creationId xmlns:p14="http://schemas.microsoft.com/office/powerpoint/2010/main" val="788926862"/>
      </p:ext>
    </p:extLst>
  </p:cSld>
  <p:clrMapOvr>
    <a:masterClrMapping/>
  </p:clrMapOvr>
</p:sld>
</file>

<file path=ppt/theme/theme1.xml><?xml version="1.0" encoding="utf-8"?>
<a:theme xmlns:a="http://schemas.openxmlformats.org/drawingml/2006/main" name="130414_Globus_blue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65106</TotalTime>
  <Words>2413</Words>
  <Application>Microsoft Macintosh PowerPoint</Application>
  <PresentationFormat>Widescreen</PresentationFormat>
  <Paragraphs>328</Paragraphs>
  <Slides>44</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Calibri</vt:lpstr>
      <vt:lpstr>Consolas</vt:lpstr>
      <vt:lpstr>Courier New</vt:lpstr>
      <vt:lpstr>Helvetica Neue</vt:lpstr>
      <vt:lpstr>Museo Sans 100</vt:lpstr>
      <vt:lpstr>Museo Sans 300</vt:lpstr>
      <vt:lpstr>PT Mono</vt:lpstr>
      <vt:lpstr>Trebuchet MS</vt:lpstr>
      <vt:lpstr>130414_Globus_blue_v1</vt:lpstr>
      <vt:lpstr>Tutorial materials and handy links</vt:lpstr>
      <vt:lpstr>Building Data Portals and Science Gateways with Globus</vt:lpstr>
      <vt:lpstr>Agenda</vt:lpstr>
      <vt:lpstr>PowerPoint Presentation</vt:lpstr>
      <vt:lpstr>What’s the common theme?</vt:lpstr>
      <vt:lpstr>Some challenges…</vt:lpstr>
      <vt:lpstr>A common data flow pattern</vt:lpstr>
      <vt:lpstr>A simpler case: import “big data” into a web app</vt:lpstr>
      <vt:lpstr>Why we provide portals and science gateways</vt:lpstr>
      <vt:lpstr>What does Globus do for portals?</vt:lpstr>
      <vt:lpstr>Globus services for research data management</vt:lpstr>
      <vt:lpstr>Platform services enable custom solutions</vt:lpstr>
      <vt:lpstr>Everything can be done using our web app…</vt:lpstr>
      <vt:lpstr>A whirlwind tour of Globus APIs</vt:lpstr>
      <vt:lpstr>Globus Auth: Foundational IAM service</vt:lpstr>
      <vt:lpstr>Globus Groups: Use groups for authorization</vt:lpstr>
      <vt:lpstr>Data transfer and sharing</vt:lpstr>
      <vt:lpstr>Using guest collections in your data portal</vt:lpstr>
      <vt:lpstr>Globus Search - Data description and discovery</vt:lpstr>
      <vt:lpstr>PowerPoint Presentation</vt:lpstr>
      <vt:lpstr>Globus Search API overview</vt:lpstr>
      <vt:lpstr>Globus Flows - Managed automation of tasks</vt:lpstr>
      <vt:lpstr>PowerPoint Presentation</vt:lpstr>
      <vt:lpstr>PowerPoint Presentation</vt:lpstr>
      <vt:lpstr>MRDP: Key elements</vt:lpstr>
      <vt:lpstr>PowerPoint Presentation</vt:lpstr>
      <vt:lpstr>Globus Connectors support diverse systems</vt:lpstr>
      <vt:lpstr>From yesterday’s Data Mobility Panel:  Science DMZ network architecture</vt:lpstr>
      <vt:lpstr>PowerPoint Presentation</vt:lpstr>
      <vt:lpstr>Evolving the MRDP design pattern</vt:lpstr>
      <vt:lpstr>PowerPoint Presentation</vt:lpstr>
      <vt:lpstr>Step 0: Application registration</vt:lpstr>
      <vt:lpstr>PowerPoint Presentation</vt:lpstr>
      <vt:lpstr>Portal deployment</vt:lpstr>
      <vt:lpstr>PowerPoint Presentation</vt:lpstr>
      <vt:lpstr>Where’s the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bit.ly/minisgci-2022  docs.globus.org github.com/globus outreach@globus.org support@globus.org</vt:lpstr>
    </vt:vector>
  </TitlesOfParts>
  <Company>Lawrence Berkeley National Laboratory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the Title Slide Arial 32 pt</dc:title>
  <dc:creator>Wendy Tsabba</dc:creator>
  <cp:lastModifiedBy>Lee Liming</cp:lastModifiedBy>
  <cp:revision>1417</cp:revision>
  <cp:lastPrinted>2021-11-03T03:44:33Z</cp:lastPrinted>
  <dcterms:created xsi:type="dcterms:W3CDTF">2011-02-26T00:20:18Z</dcterms:created>
  <dcterms:modified xsi:type="dcterms:W3CDTF">2022-05-08T21:11:41Z</dcterms:modified>
</cp:coreProperties>
</file>